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303" r:id="rId2"/>
    <p:sldId id="304" r:id="rId3"/>
    <p:sldId id="315" r:id="rId4"/>
    <p:sldId id="313" r:id="rId5"/>
  </p:sldIdLst>
  <p:sldSz cx="9144000" cy="514191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19">
          <p15:clr>
            <a:srgbClr val="A4A3A4"/>
          </p15:clr>
        </p15:guide>
        <p15:guide id="2" pos="2880">
          <p15:clr>
            <a:srgbClr val="A4A3A4"/>
          </p15:clr>
        </p15:guide>
        <p15:guide id="3" pos="12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87E80"/>
    <a:srgbClr val="D3942D"/>
    <a:srgbClr val="FF00FF"/>
    <a:srgbClr val="B2D138"/>
    <a:srgbClr val="EEAF57"/>
    <a:srgbClr val="CCFFCC"/>
    <a:srgbClr val="D57B29"/>
    <a:srgbClr val="F47914"/>
    <a:srgbClr val="16B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2" autoAdjust="0"/>
    <p:restoredTop sz="93407" autoAdjust="0"/>
  </p:normalViewPr>
  <p:slideViewPr>
    <p:cSldViewPr showGuides="1">
      <p:cViewPr varScale="1">
        <p:scale>
          <a:sx n="102" d="100"/>
          <a:sy n="102" d="100"/>
        </p:scale>
        <p:origin x="917" y="96"/>
      </p:cViewPr>
      <p:guideLst>
        <p:guide orient="horz" pos="1619"/>
        <p:guide pos="2880"/>
        <p:guide pos="129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44898-C4BB-437C-9A8D-230A78619F8D}" type="datetimeFigureOut">
              <a:rPr lang="zh-CN" altLang="en-US" smtClean="0"/>
              <a:t>2025/4/11</a:t>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5AF454-C1DB-447C-9EEC-A5F3AC4DF9C4}" type="slidenum">
              <a:rPr lang="zh-CN" altLang="en-US" smtClean="0"/>
              <a:t>‹#›</a:t>
            </a:fld>
            <a:endParaRPr lang="zh-CN" altLang="en-US" dirty="0"/>
          </a:p>
        </p:txBody>
      </p:sp>
    </p:spTree>
    <p:extLst>
      <p:ext uri="{BB962C8B-B14F-4D97-AF65-F5344CB8AC3E}">
        <p14:creationId xmlns:p14="http://schemas.microsoft.com/office/powerpoint/2010/main" val="324006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35AF454-C1DB-447C-9EEC-A5F3AC4DF9C4}" type="slidenum">
              <a:rPr lang="zh-CN" altLang="en-US" smtClean="0"/>
              <a:t>2</a:t>
            </a:fld>
            <a:endParaRPr lang="zh-CN" altLang="en-US" dirty="0"/>
          </a:p>
        </p:txBody>
      </p:sp>
    </p:spTree>
    <p:extLst>
      <p:ext uri="{BB962C8B-B14F-4D97-AF65-F5344CB8AC3E}">
        <p14:creationId xmlns:p14="http://schemas.microsoft.com/office/powerpoint/2010/main" val="296768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35AF454-C1DB-447C-9EEC-A5F3AC4DF9C4}" type="slidenum">
              <a:rPr lang="zh-CN" altLang="en-US" smtClean="0"/>
              <a:t>4</a:t>
            </a:fld>
            <a:endParaRPr lang="zh-CN" altLang="en-US" dirty="0"/>
          </a:p>
        </p:txBody>
      </p:sp>
    </p:spTree>
    <p:extLst>
      <p:ext uri="{BB962C8B-B14F-4D97-AF65-F5344CB8AC3E}">
        <p14:creationId xmlns:p14="http://schemas.microsoft.com/office/powerpoint/2010/main" val="296768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326"/>
            <a:ext cx="7772400" cy="1102179"/>
          </a:xfrm>
        </p:spPr>
        <p:txBody>
          <a:bodyPr/>
          <a:lstStyle/>
          <a:p>
            <a:r>
              <a:rPr lang="zh-CN" altLang="en-US"/>
              <a:t>单击此处编辑母版标题样式</a:t>
            </a:r>
          </a:p>
        </p:txBody>
      </p:sp>
      <p:sp>
        <p:nvSpPr>
          <p:cNvPr id="3" name="副标题 2"/>
          <p:cNvSpPr>
            <a:spLocks noGrp="1"/>
          </p:cNvSpPr>
          <p:nvPr>
            <p:ph type="subTitle" idx="1"/>
          </p:nvPr>
        </p:nvSpPr>
        <p:spPr>
          <a:xfrm>
            <a:off x="1371600" y="2913751"/>
            <a:ext cx="6400800" cy="131404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34"/>
            <a:ext cx="2057400" cy="328868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734"/>
            <a:ext cx="6019800" cy="328868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4156"/>
            <a:ext cx="7772400" cy="1021241"/>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79363"/>
            <a:ext cx="7772400" cy="112479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899835"/>
            <a:ext cx="4038600" cy="25435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899835"/>
            <a:ext cx="4038600" cy="25435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15"/>
            <a:ext cx="8229600" cy="856986"/>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0980"/>
            <a:ext cx="4040188" cy="4796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0653"/>
            <a:ext cx="4040188" cy="29625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0980"/>
            <a:ext cx="4041775" cy="4796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0653"/>
            <a:ext cx="4041775" cy="29625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24"/>
            <a:ext cx="3008313" cy="871269"/>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25"/>
            <a:ext cx="5111750" cy="43884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5993"/>
            <a:ext cx="3008313" cy="35172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599339"/>
            <a:ext cx="5486400" cy="424922"/>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439"/>
            <a:ext cx="5486400" cy="30851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4262"/>
            <a:ext cx="5486400" cy="6034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65C0B0F-957D-4B21-995C-671B925970BC}" type="datetimeFigureOut">
              <a:rPr lang="zh-CN" altLang="en-US" smtClean="0"/>
              <a:t>2025/4/11</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86CF50-A36E-4027-A15B-F18594CC304E}"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15"/>
            <a:ext cx="8229600" cy="856986"/>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199780"/>
            <a:ext cx="8229600" cy="339342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4765792"/>
            <a:ext cx="2133600" cy="273759"/>
          </a:xfrm>
          <a:prstGeom prst="rect">
            <a:avLst/>
          </a:prstGeom>
        </p:spPr>
        <p:txBody>
          <a:bodyPr vert="horz" lIns="91440" tIns="45720" rIns="91440" bIns="45720" rtlCol="0" anchor="ctr"/>
          <a:lstStyle>
            <a:lvl1pPr algn="l">
              <a:defRPr sz="1200">
                <a:solidFill>
                  <a:schemeClr val="tx1">
                    <a:tint val="75000"/>
                  </a:schemeClr>
                </a:solidFill>
              </a:defRPr>
            </a:lvl1pPr>
          </a:lstStyle>
          <a:p>
            <a:fld id="{B65C0B0F-957D-4B21-995C-671B925970BC}" type="datetimeFigureOut">
              <a:rPr lang="zh-CN" altLang="en-US" smtClean="0"/>
              <a:t>2025/4/11</a:t>
            </a:fld>
            <a:endParaRPr lang="zh-CN" altLang="en-US" dirty="0"/>
          </a:p>
        </p:txBody>
      </p:sp>
      <p:sp>
        <p:nvSpPr>
          <p:cNvPr id="5" name="页脚占位符 4"/>
          <p:cNvSpPr>
            <a:spLocks noGrp="1"/>
          </p:cNvSpPr>
          <p:nvPr>
            <p:ph type="ftr" sz="quarter" idx="3"/>
          </p:nvPr>
        </p:nvSpPr>
        <p:spPr>
          <a:xfrm>
            <a:off x="3124200" y="4765792"/>
            <a:ext cx="2895600" cy="27375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5792"/>
            <a:ext cx="2133600" cy="273759"/>
          </a:xfrm>
          <a:prstGeom prst="rect">
            <a:avLst/>
          </a:prstGeom>
        </p:spPr>
        <p:txBody>
          <a:bodyPr vert="horz" lIns="91440" tIns="45720" rIns="91440" bIns="45720" rtlCol="0" anchor="ctr"/>
          <a:lstStyle>
            <a:lvl1pPr algn="r">
              <a:defRPr sz="1200">
                <a:solidFill>
                  <a:schemeClr val="tx1">
                    <a:tint val="75000"/>
                  </a:schemeClr>
                </a:solidFill>
              </a:defRPr>
            </a:lvl1pPr>
          </a:lstStyle>
          <a:p>
            <a:fld id="{4A86CF50-A36E-4027-A15B-F18594CC304E}"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604" y="-6092"/>
            <a:ext cx="576064" cy="836712"/>
            <a:chOff x="841003" y="360040"/>
            <a:chExt cx="504056" cy="836712"/>
          </a:xfrm>
          <a:gradFill>
            <a:gsLst>
              <a:gs pos="0">
                <a:srgbClr val="0E1A40"/>
              </a:gs>
              <a:gs pos="100000">
                <a:srgbClr val="2F5EB0"/>
              </a:gs>
            </a:gsLst>
            <a:lin ang="13800000" scaled="0"/>
          </a:gradFill>
        </p:grpSpPr>
        <p:sp>
          <p:nvSpPr>
            <p:cNvPr id="6" name="矩形 5"/>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KSO_Shape"/>
          <p:cNvSpPr/>
          <p:nvPr/>
        </p:nvSpPr>
        <p:spPr bwMode="auto">
          <a:xfrm>
            <a:off x="139011" y="248515"/>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0" name="object 4"/>
          <p:cNvSpPr txBox="1"/>
          <p:nvPr/>
        </p:nvSpPr>
        <p:spPr>
          <a:xfrm>
            <a:off x="8028384" y="0"/>
            <a:ext cx="1087755" cy="292100"/>
          </a:xfrm>
          <a:prstGeom prst="rect">
            <a:avLst/>
          </a:prstGeom>
        </p:spPr>
        <p:txBody>
          <a:bodyPr vert="horz" wrap="square" lIns="0" tIns="12065" rIns="0" bIns="0" rtlCol="0">
            <a:spAutoFit/>
          </a:bodyPr>
          <a:lstStyle/>
          <a:p>
            <a:pPr marL="12700">
              <a:lnSpc>
                <a:spcPct val="100000"/>
              </a:lnSpc>
              <a:spcBef>
                <a:spcPts val="95"/>
              </a:spcBef>
            </a:pPr>
            <a:r>
              <a:rPr sz="1750" b="1" spc="-60" dirty="0">
                <a:solidFill>
                  <a:srgbClr val="F39700"/>
                </a:solidFill>
                <a:latin typeface="Cambria"/>
                <a:cs typeface="Cambria"/>
              </a:rPr>
              <a:t>ESG</a:t>
            </a:r>
            <a:r>
              <a:rPr sz="1750" b="1" spc="-75" dirty="0">
                <a:solidFill>
                  <a:srgbClr val="F39700"/>
                </a:solidFill>
                <a:latin typeface="Cambria"/>
                <a:cs typeface="Cambria"/>
              </a:rPr>
              <a:t> </a:t>
            </a:r>
            <a:r>
              <a:rPr sz="1750" b="1" spc="-80" dirty="0">
                <a:solidFill>
                  <a:srgbClr val="F39700"/>
                </a:solidFill>
                <a:latin typeface="Cambria"/>
                <a:cs typeface="Cambria"/>
              </a:rPr>
              <a:t>Report</a:t>
            </a:r>
            <a:endParaRPr sz="1750" dirty="0">
              <a:latin typeface="Cambria"/>
              <a:cs typeface="Cambria"/>
            </a:endParaRPr>
          </a:p>
        </p:txBody>
      </p:sp>
      <p:sp>
        <p:nvSpPr>
          <p:cNvPr id="11" name="Text Box 4"/>
          <p:cNvSpPr txBox="1">
            <a:spLocks noChangeArrowheads="1"/>
          </p:cNvSpPr>
          <p:nvPr/>
        </p:nvSpPr>
        <p:spPr bwMode="auto">
          <a:xfrm>
            <a:off x="3318299" y="574204"/>
            <a:ext cx="250581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zh-CN"/>
            </a:defPPr>
            <a:lvl1pPr marL="12700" algn="ctr">
              <a:lnSpc>
                <a:spcPct val="100000"/>
              </a:lnSpc>
              <a:spcBef>
                <a:spcPts val="110"/>
              </a:spcBef>
              <a:defRPr sz="3000" b="1">
                <a:solidFill>
                  <a:srgbClr val="16B2C1"/>
                </a:solidFill>
                <a:latin typeface="Arial"/>
                <a:cs typeface="Arial"/>
              </a:defRPr>
            </a:lvl1pPr>
          </a:lstStyle>
          <a:p>
            <a:r>
              <a:rPr lang="zh-TW" altLang="en-US" dirty="0"/>
              <a:t>環境風險管理</a:t>
            </a:r>
          </a:p>
        </p:txBody>
      </p:sp>
      <p:sp>
        <p:nvSpPr>
          <p:cNvPr id="12" name="object 17"/>
          <p:cNvSpPr txBox="1"/>
          <p:nvPr/>
        </p:nvSpPr>
        <p:spPr>
          <a:xfrm>
            <a:off x="431844" y="956053"/>
            <a:ext cx="1680845" cy="197490"/>
          </a:xfrm>
          <a:prstGeom prst="rect">
            <a:avLst/>
          </a:prstGeom>
        </p:spPr>
        <p:txBody>
          <a:bodyPr vert="horz" wrap="square" lIns="0" tIns="12700" rIns="0" bIns="0" rtlCol="0">
            <a:spAutoFit/>
          </a:bodyPr>
          <a:lstStyle/>
          <a:p>
            <a:pPr marL="12700">
              <a:lnSpc>
                <a:spcPct val="100000"/>
              </a:lnSpc>
              <a:spcBef>
                <a:spcPts val="100"/>
              </a:spcBef>
            </a:pPr>
            <a:r>
              <a:rPr sz="1150" spc="-5" dirty="0">
                <a:solidFill>
                  <a:srgbClr val="53AF47"/>
                </a:solidFill>
                <a:latin typeface="Arial"/>
                <a:cs typeface="Arial"/>
              </a:rPr>
              <a:t>TCFD</a:t>
            </a:r>
            <a:r>
              <a:rPr sz="1150" spc="-65" dirty="0">
                <a:solidFill>
                  <a:srgbClr val="53AF47"/>
                </a:solidFill>
                <a:latin typeface="Arial"/>
                <a:cs typeface="Arial"/>
              </a:rPr>
              <a:t> </a:t>
            </a:r>
            <a:r>
              <a:rPr sz="1200" b="1" spc="5" dirty="0" err="1">
                <a:solidFill>
                  <a:srgbClr val="53AF47"/>
                </a:solidFill>
                <a:latin typeface="DengXian"/>
                <a:cs typeface="DengXian"/>
              </a:rPr>
              <a:t>氣候變遷風險</a:t>
            </a:r>
            <a:r>
              <a:rPr lang="zh-CN" altLang="en-US" sz="1200" b="1" spc="5" dirty="0">
                <a:solidFill>
                  <a:srgbClr val="53AF47"/>
                </a:solidFill>
                <a:latin typeface="DengXian"/>
                <a:cs typeface="DengXian"/>
              </a:rPr>
              <a:t>管理</a:t>
            </a:r>
            <a:endParaRPr sz="1200" dirty="0">
              <a:latin typeface="DengXian"/>
              <a:cs typeface="DengXian"/>
            </a:endParaRPr>
          </a:p>
        </p:txBody>
      </p:sp>
      <p:sp>
        <p:nvSpPr>
          <p:cNvPr id="13" name="object 18"/>
          <p:cNvSpPr txBox="1"/>
          <p:nvPr/>
        </p:nvSpPr>
        <p:spPr>
          <a:xfrm>
            <a:off x="431844" y="1226273"/>
            <a:ext cx="8388628" cy="1606722"/>
          </a:xfrm>
          <a:prstGeom prst="rect">
            <a:avLst/>
          </a:prstGeom>
        </p:spPr>
        <p:txBody>
          <a:bodyPr vert="horz" wrap="square" lIns="0" tIns="12700" rIns="0" bIns="0" rtlCol="0">
            <a:spAutoFit/>
          </a:bodyPr>
          <a:lstStyle/>
          <a:p>
            <a:pPr marL="8890" marR="8890" algn="just">
              <a:lnSpc>
                <a:spcPct val="140000"/>
              </a:lnSpc>
              <a:spcBef>
                <a:spcPts val="100"/>
              </a:spcBef>
              <a:buNone/>
            </a:pP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面對全球氣候變</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遷</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，氣候危機已成全球發展永續所共同面臨的重大挑</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戰</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，因此及早鑑別氣候變遷風</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險，</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加強氣候韌性調</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適</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，降低氣候變遷可能帶來的營運衝擊及影響刻不容</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緩</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。東莞琦聯電子有限公司依氣候變遷相關財務揭</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露架構</a:t>
            </a:r>
            <a:r>
              <a:rPr lang="zh-TW"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3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(Task</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2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Force</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3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on</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2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Climate-Related</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Financial</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2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Disclosures,</a:t>
            </a:r>
            <a:r>
              <a:rPr lang="en-US" altLang="zh-TW" sz="1100" kern="1200" spc="14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en-US" altLang="zh-TW" sz="1100" kern="1200" spc="-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TCFD)</a:t>
            </a:r>
            <a:r>
              <a:rPr lang="en-US" altLang="zh-TW" sz="1100" kern="1200" spc="13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 </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進行指標對照，鑑別與氣候變</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遷相關之風險與機</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會</a:t>
            </a:r>
            <a:r>
              <a:rPr lang="zh-TW" altLang="zh-TW" sz="1100" kern="1200" spc="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a:t>
            </a:r>
            <a:r>
              <a:rPr lang="en-US" altLang="zh-TW" sz="1100" kern="1200" spc="1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2019</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年開始琦聯電子透過總公司及內部討</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論</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，執行氣候相關風險的鑑別</a:t>
            </a:r>
            <a:r>
              <a:rPr lang="zh-TW" altLang="zh-TW" sz="1100" kern="1200" spc="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與排</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序</a:t>
            </a:r>
            <a:r>
              <a:rPr lang="zh-TW" altLang="zh-TW" sz="1100" kern="1200" spc="5"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，每年盤點各項氣候變遷風險議</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題</a:t>
            </a:r>
            <a:r>
              <a:rPr lang="zh-TW" altLang="zh-TW" sz="1100" kern="1200" spc="8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，制定</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相關風險管理方針及因應措</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施</a:t>
            </a:r>
            <a:r>
              <a:rPr lang="zh-TW" altLang="zh-TW" sz="1100" kern="1200" spc="1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，完善公司</a:t>
            </a:r>
            <a:r>
              <a:rPr lang="zh-TW" altLang="zh-TW" sz="1100" kern="1200" dirty="0">
                <a:solidFill>
                  <a:srgbClr val="3E3A39"/>
                </a:solidFill>
                <a:effectLst/>
                <a:latin typeface="Arial Unicode MS" panose="020B0604020202020204" pitchFamily="34" charset="-120"/>
                <a:ea typeface="Arial Unicode MS" panose="020B0604020202020204" pitchFamily="34" charset="-120"/>
                <a:cs typeface="Arial Unicode MS" panose="020B0604020202020204" pitchFamily="34" charset="-120"/>
              </a:rPr>
              <a:t>氣候變遷治理。</a:t>
            </a:r>
            <a:endParaRPr lang="zh-TW" altLang="zh-TW" sz="1100" dirty="0">
              <a:effectLst/>
              <a:latin typeface="Arial Unicode MS" panose="020B0604020202020204" pitchFamily="34" charset="-120"/>
              <a:ea typeface="Arial Unicode MS" panose="020B0604020202020204" pitchFamily="34" charset="-120"/>
              <a:cs typeface="Arial Unicode MS" panose="020B0604020202020204" pitchFamily="34" charset="-120"/>
            </a:endParaRPr>
          </a:p>
          <a:p>
            <a:pPr>
              <a:lnSpc>
                <a:spcPct val="115000"/>
              </a:lnSpc>
              <a:spcAft>
                <a:spcPts val="800"/>
              </a:spcAft>
            </a:pPr>
            <a:r>
              <a:rPr lang="en-US" altLang="zh-TW" sz="1800" kern="100" dirty="0">
                <a:effectLst/>
                <a:latin typeface="Arial Unicode MS" panose="020B0604020202020204" pitchFamily="34" charset="-120"/>
                <a:ea typeface="Arial Unicode MS" panose="020B0604020202020204" pitchFamily="34" charset="-120"/>
                <a:cs typeface="Arial Unicode MS" panose="020B0604020202020204" pitchFamily="34" charset="-120"/>
              </a:rPr>
              <a:t> </a:t>
            </a:r>
            <a:endParaRPr lang="zh-TW" altLang="zh-TW" sz="1800" kern="100" dirty="0">
              <a:effectLst/>
              <a:latin typeface="Arial Unicode MS" panose="020B0604020202020204" pitchFamily="34" charset="-120"/>
              <a:ea typeface="Arial Unicode MS" panose="020B0604020202020204" pitchFamily="34" charset="-120"/>
              <a:cs typeface="Arial Unicode MS" panose="020B0604020202020204" pitchFamily="34" charset="-120"/>
            </a:endParaRPr>
          </a:p>
          <a:p>
            <a:pPr marL="12700" marR="5080" algn="just">
              <a:lnSpc>
                <a:spcPct val="140300"/>
              </a:lnSpc>
              <a:spcBef>
                <a:spcPts val="100"/>
              </a:spcBef>
            </a:pPr>
            <a:endParaRPr sz="11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4" name="object 144"/>
          <p:cNvSpPr txBox="1"/>
          <p:nvPr/>
        </p:nvSpPr>
        <p:spPr>
          <a:xfrm>
            <a:off x="484437" y="2714972"/>
            <a:ext cx="1359535" cy="159018"/>
          </a:xfrm>
          <a:prstGeom prst="rect">
            <a:avLst/>
          </a:prstGeom>
        </p:spPr>
        <p:txBody>
          <a:bodyPr vert="horz" wrap="square" lIns="0" tIns="12700" rIns="0" bIns="0" rtlCol="0">
            <a:spAutoFit/>
          </a:bodyPr>
          <a:lstStyle/>
          <a:p>
            <a:pPr marL="12700">
              <a:lnSpc>
                <a:spcPct val="100000"/>
              </a:lnSpc>
              <a:spcBef>
                <a:spcPts val="100"/>
              </a:spcBef>
            </a:pPr>
            <a:r>
              <a:rPr sz="950" dirty="0" err="1">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氣候變遷風險</a:t>
            </a:r>
            <a:r>
              <a:rPr lang="zh-CN" altLang="en-US" sz="95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管理</a:t>
            </a:r>
            <a:r>
              <a:rPr sz="950" dirty="0" err="1">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流程圖</a:t>
            </a:r>
            <a:endParaRPr sz="95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5" name="object 149"/>
          <p:cNvSpPr/>
          <p:nvPr/>
        </p:nvSpPr>
        <p:spPr>
          <a:xfrm>
            <a:off x="5723884" y="3075012"/>
            <a:ext cx="2088476" cy="857257"/>
          </a:xfrm>
          <a:custGeom>
            <a:avLst/>
            <a:gdLst/>
            <a:ahLst/>
            <a:cxnLst/>
            <a:rect l="l" t="t" r="r" b="b"/>
            <a:pathLst>
              <a:path w="2016759" h="768350">
                <a:moveTo>
                  <a:pt x="1811223" y="0"/>
                </a:moveTo>
                <a:lnTo>
                  <a:pt x="0" y="0"/>
                </a:lnTo>
                <a:lnTo>
                  <a:pt x="0" y="768172"/>
                </a:lnTo>
                <a:lnTo>
                  <a:pt x="1811045" y="768172"/>
                </a:lnTo>
                <a:lnTo>
                  <a:pt x="1811223" y="767994"/>
                </a:lnTo>
                <a:lnTo>
                  <a:pt x="2016480" y="383997"/>
                </a:lnTo>
                <a:lnTo>
                  <a:pt x="1811223" y="0"/>
                </a:lnTo>
                <a:close/>
              </a:path>
            </a:pathLst>
          </a:custGeom>
          <a:solidFill>
            <a:srgbClr val="DAE9AF"/>
          </a:solidFill>
        </p:spPr>
        <p:txBody>
          <a:bodyPr wrap="square" lIns="0" tIns="0" rIns="0" bIns="0" rtlCol="0"/>
          <a:lstStyle/>
          <a:p>
            <a:endParaRPr/>
          </a:p>
        </p:txBody>
      </p:sp>
      <p:sp>
        <p:nvSpPr>
          <p:cNvPr id="16" name="object 150"/>
          <p:cNvSpPr/>
          <p:nvPr/>
        </p:nvSpPr>
        <p:spPr>
          <a:xfrm>
            <a:off x="4396114" y="3075012"/>
            <a:ext cx="1904078" cy="857257"/>
          </a:xfrm>
          <a:custGeom>
            <a:avLst/>
            <a:gdLst/>
            <a:ahLst/>
            <a:cxnLst/>
            <a:rect l="l" t="t" r="r" b="b"/>
            <a:pathLst>
              <a:path w="1781175" h="768350">
                <a:moveTo>
                  <a:pt x="1575625" y="0"/>
                </a:moveTo>
                <a:lnTo>
                  <a:pt x="0" y="0"/>
                </a:lnTo>
                <a:lnTo>
                  <a:pt x="0" y="768172"/>
                </a:lnTo>
                <a:lnTo>
                  <a:pt x="1575447" y="768172"/>
                </a:lnTo>
                <a:lnTo>
                  <a:pt x="1575625" y="767994"/>
                </a:lnTo>
                <a:lnTo>
                  <a:pt x="1780882" y="383997"/>
                </a:lnTo>
                <a:lnTo>
                  <a:pt x="1575625" y="0"/>
                </a:lnTo>
                <a:close/>
              </a:path>
            </a:pathLst>
          </a:custGeom>
          <a:solidFill>
            <a:srgbClr val="C6DD81"/>
          </a:solidFill>
        </p:spPr>
        <p:txBody>
          <a:bodyPr wrap="square" lIns="0" tIns="0" rIns="0" bIns="0" rtlCol="0"/>
          <a:lstStyle/>
          <a:p>
            <a:endParaRPr/>
          </a:p>
        </p:txBody>
      </p:sp>
      <p:sp>
        <p:nvSpPr>
          <p:cNvPr id="17" name="object 152"/>
          <p:cNvSpPr/>
          <p:nvPr/>
        </p:nvSpPr>
        <p:spPr>
          <a:xfrm>
            <a:off x="2699792" y="3075012"/>
            <a:ext cx="2055300" cy="857257"/>
          </a:xfrm>
          <a:custGeom>
            <a:avLst/>
            <a:gdLst/>
            <a:ahLst/>
            <a:cxnLst/>
            <a:rect l="l" t="t" r="r" b="b"/>
            <a:pathLst>
              <a:path w="1718945" h="768350">
                <a:moveTo>
                  <a:pt x="1513090" y="0"/>
                </a:moveTo>
                <a:lnTo>
                  <a:pt x="0" y="0"/>
                </a:lnTo>
                <a:lnTo>
                  <a:pt x="0" y="768172"/>
                </a:lnTo>
                <a:lnTo>
                  <a:pt x="1512912" y="768172"/>
                </a:lnTo>
                <a:lnTo>
                  <a:pt x="1513090" y="767994"/>
                </a:lnTo>
                <a:lnTo>
                  <a:pt x="1718348" y="383997"/>
                </a:lnTo>
                <a:lnTo>
                  <a:pt x="1513090" y="0"/>
                </a:lnTo>
                <a:close/>
              </a:path>
            </a:pathLst>
          </a:custGeom>
          <a:solidFill>
            <a:srgbClr val="B0D151"/>
          </a:solidFill>
        </p:spPr>
        <p:txBody>
          <a:bodyPr wrap="square" lIns="0" tIns="0" rIns="0" bIns="0" rtlCol="0"/>
          <a:lstStyle/>
          <a:p>
            <a:endParaRPr/>
          </a:p>
        </p:txBody>
      </p:sp>
      <p:sp>
        <p:nvSpPr>
          <p:cNvPr id="18" name="object 154"/>
          <p:cNvSpPr/>
          <p:nvPr/>
        </p:nvSpPr>
        <p:spPr>
          <a:xfrm>
            <a:off x="1118818" y="3075012"/>
            <a:ext cx="1869005" cy="857257"/>
          </a:xfrm>
          <a:custGeom>
            <a:avLst/>
            <a:gdLst/>
            <a:ahLst/>
            <a:cxnLst/>
            <a:rect l="l" t="t" r="r" b="b"/>
            <a:pathLst>
              <a:path w="1458595" h="768350">
                <a:moveTo>
                  <a:pt x="1252943" y="0"/>
                </a:moveTo>
                <a:lnTo>
                  <a:pt x="0" y="0"/>
                </a:lnTo>
                <a:lnTo>
                  <a:pt x="0" y="768172"/>
                </a:lnTo>
                <a:lnTo>
                  <a:pt x="1252766" y="768172"/>
                </a:lnTo>
                <a:lnTo>
                  <a:pt x="1252943" y="767994"/>
                </a:lnTo>
                <a:lnTo>
                  <a:pt x="1458201" y="383997"/>
                </a:lnTo>
                <a:lnTo>
                  <a:pt x="1252943" y="0"/>
                </a:lnTo>
                <a:close/>
              </a:path>
            </a:pathLst>
          </a:custGeom>
          <a:solidFill>
            <a:srgbClr val="97C619"/>
          </a:solidFill>
        </p:spPr>
        <p:txBody>
          <a:bodyPr wrap="square" lIns="0" tIns="0" rIns="0" bIns="0" rtlCol="0"/>
          <a:lstStyle/>
          <a:p>
            <a:endParaRPr/>
          </a:p>
        </p:txBody>
      </p:sp>
      <p:sp>
        <p:nvSpPr>
          <p:cNvPr id="20" name="object 170"/>
          <p:cNvSpPr txBox="1"/>
          <p:nvPr/>
        </p:nvSpPr>
        <p:spPr>
          <a:xfrm>
            <a:off x="1331640" y="4268766"/>
            <a:ext cx="1368152" cy="362022"/>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spc="-10" dirty="0">
                <a:latin typeface="Arial Unicode MS"/>
                <a:cs typeface="Arial Unicode MS"/>
              </a:rPr>
              <a:t>開會討論公司環境氣候管理 所面臨的風險</a:t>
            </a:r>
            <a:endParaRPr sz="850" dirty="0">
              <a:latin typeface="Arial Unicode MS"/>
              <a:cs typeface="Arial Unicode MS"/>
            </a:endParaRPr>
          </a:p>
        </p:txBody>
      </p:sp>
      <p:sp>
        <p:nvSpPr>
          <p:cNvPr id="22" name="object 172"/>
          <p:cNvSpPr txBox="1"/>
          <p:nvPr/>
        </p:nvSpPr>
        <p:spPr>
          <a:xfrm>
            <a:off x="3159699" y="4227140"/>
            <a:ext cx="1412301" cy="566052"/>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dirty="0">
                <a:latin typeface="Arial Unicode MS"/>
                <a:cs typeface="Arial Unicode MS"/>
              </a:rPr>
              <a:t>制定氣候風險管理的主要方向，檢討現有的管理措施的有效性</a:t>
            </a:r>
            <a:endParaRPr sz="850" dirty="0">
              <a:latin typeface="Arial Unicode MS"/>
              <a:cs typeface="Arial Unicode MS"/>
            </a:endParaRPr>
          </a:p>
        </p:txBody>
      </p:sp>
      <p:sp>
        <p:nvSpPr>
          <p:cNvPr id="24" name="object 174"/>
          <p:cNvSpPr txBox="1"/>
          <p:nvPr/>
        </p:nvSpPr>
        <p:spPr>
          <a:xfrm>
            <a:off x="4932041" y="4237152"/>
            <a:ext cx="1296144" cy="381643"/>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dirty="0">
                <a:latin typeface="Arial Unicode MS"/>
                <a:cs typeface="Arial Unicode MS"/>
              </a:rPr>
              <a:t>對公司現有氣候風險進行分級評價</a:t>
            </a:r>
            <a:endParaRPr sz="850" dirty="0">
              <a:latin typeface="Arial Unicode MS"/>
              <a:cs typeface="Arial Unicode MS"/>
            </a:endParaRPr>
          </a:p>
        </p:txBody>
      </p:sp>
      <p:sp>
        <p:nvSpPr>
          <p:cNvPr id="26" name="object 176"/>
          <p:cNvSpPr txBox="1"/>
          <p:nvPr/>
        </p:nvSpPr>
        <p:spPr>
          <a:xfrm>
            <a:off x="6458416" y="4231069"/>
            <a:ext cx="1353944" cy="381643"/>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dirty="0">
                <a:latin typeface="Arial Unicode MS"/>
                <a:cs typeface="Arial Unicode MS"/>
              </a:rPr>
              <a:t>設定氣候風險管理的目標，形成管理方案</a:t>
            </a:r>
            <a:endParaRPr sz="850" dirty="0">
              <a:latin typeface="Arial Unicode MS"/>
              <a:cs typeface="Arial Unicode MS"/>
            </a:endParaRPr>
          </a:p>
        </p:txBody>
      </p:sp>
      <p:sp>
        <p:nvSpPr>
          <p:cNvPr id="27" name="object 159"/>
          <p:cNvSpPr txBox="1"/>
          <p:nvPr/>
        </p:nvSpPr>
        <p:spPr>
          <a:xfrm>
            <a:off x="1592906" y="3454749"/>
            <a:ext cx="968375" cy="175048"/>
          </a:xfrm>
          <a:prstGeom prst="rect">
            <a:avLst/>
          </a:prstGeom>
        </p:spPr>
        <p:txBody>
          <a:bodyPr vert="horz" wrap="square" lIns="0" tIns="13335" rIns="0" bIns="0" rtlCol="0">
            <a:spAutoFit/>
          </a:bodyPr>
          <a:lstStyle/>
          <a:p>
            <a:pPr marL="12700">
              <a:lnSpc>
                <a:spcPct val="100000"/>
              </a:lnSpc>
              <a:spcBef>
                <a:spcPts val="105"/>
              </a:spcBef>
            </a:pPr>
            <a:r>
              <a:rPr sz="1050" spc="10" dirty="0" err="1">
                <a:latin typeface="Arial Unicode MS"/>
                <a:cs typeface="Arial Unicode MS"/>
              </a:rPr>
              <a:t>部門</a:t>
            </a:r>
            <a:r>
              <a:rPr lang="zh-CN" altLang="en-US" sz="1050" spc="10" dirty="0">
                <a:latin typeface="Arial Unicode MS"/>
                <a:cs typeface="Arial Unicode MS"/>
              </a:rPr>
              <a:t>間</a:t>
            </a:r>
            <a:r>
              <a:rPr sz="1050" spc="10" dirty="0" err="1">
                <a:latin typeface="Arial Unicode MS"/>
                <a:cs typeface="Arial Unicode MS"/>
              </a:rPr>
              <a:t>主管</a:t>
            </a:r>
            <a:r>
              <a:rPr lang="zh-CN" altLang="en-US" sz="1050" spc="10" dirty="0">
                <a:latin typeface="Arial Unicode MS"/>
                <a:cs typeface="Arial Unicode MS"/>
              </a:rPr>
              <a:t>討論</a:t>
            </a:r>
            <a:endParaRPr sz="1050" dirty="0">
              <a:latin typeface="Arial Unicode MS"/>
              <a:cs typeface="Arial Unicode MS"/>
            </a:endParaRPr>
          </a:p>
        </p:txBody>
      </p:sp>
      <p:sp>
        <p:nvSpPr>
          <p:cNvPr id="28" name="object 160"/>
          <p:cNvSpPr txBox="1"/>
          <p:nvPr/>
        </p:nvSpPr>
        <p:spPr>
          <a:xfrm>
            <a:off x="3449598" y="3454749"/>
            <a:ext cx="1176560" cy="175048"/>
          </a:xfrm>
          <a:prstGeom prst="rect">
            <a:avLst/>
          </a:prstGeom>
        </p:spPr>
        <p:txBody>
          <a:bodyPr vert="horz" wrap="square" lIns="0" tIns="13335" rIns="0" bIns="0" rtlCol="0">
            <a:spAutoFit/>
          </a:bodyPr>
          <a:lstStyle/>
          <a:p>
            <a:pPr marL="12700">
              <a:lnSpc>
                <a:spcPct val="100000"/>
              </a:lnSpc>
              <a:spcBef>
                <a:spcPts val="105"/>
              </a:spcBef>
            </a:pPr>
            <a:r>
              <a:rPr lang="zh-CN" altLang="en-US" sz="1050" dirty="0">
                <a:latin typeface="Arial Unicode MS"/>
                <a:cs typeface="Arial Unicode MS"/>
              </a:rPr>
              <a:t>制定風險管理方向</a:t>
            </a:r>
            <a:endParaRPr sz="1050" dirty="0">
              <a:latin typeface="Arial Unicode MS"/>
              <a:cs typeface="Arial Unicode MS"/>
            </a:endParaRPr>
          </a:p>
        </p:txBody>
      </p:sp>
      <p:sp>
        <p:nvSpPr>
          <p:cNvPr id="29" name="object 161"/>
          <p:cNvSpPr txBox="1"/>
          <p:nvPr/>
        </p:nvSpPr>
        <p:spPr>
          <a:xfrm>
            <a:off x="4932041" y="3454749"/>
            <a:ext cx="1296144" cy="175048"/>
          </a:xfrm>
          <a:prstGeom prst="rect">
            <a:avLst/>
          </a:prstGeom>
        </p:spPr>
        <p:txBody>
          <a:bodyPr vert="horz" wrap="square" lIns="0" tIns="13335" rIns="0" bIns="0" rtlCol="0">
            <a:spAutoFit/>
          </a:bodyPr>
          <a:lstStyle/>
          <a:p>
            <a:pPr marL="12700">
              <a:lnSpc>
                <a:spcPct val="100000"/>
              </a:lnSpc>
              <a:spcBef>
                <a:spcPts val="105"/>
              </a:spcBef>
            </a:pPr>
            <a:r>
              <a:rPr lang="zh-CN" altLang="en-US" sz="1050" dirty="0">
                <a:latin typeface="Arial Unicode MS"/>
                <a:cs typeface="Arial Unicode MS"/>
              </a:rPr>
              <a:t>對風險管理進行評價</a:t>
            </a:r>
            <a:endParaRPr sz="1050" dirty="0">
              <a:latin typeface="Arial Unicode MS"/>
              <a:cs typeface="Arial Unicode MS"/>
            </a:endParaRPr>
          </a:p>
        </p:txBody>
      </p:sp>
      <p:sp>
        <p:nvSpPr>
          <p:cNvPr id="30" name="object 162"/>
          <p:cNvSpPr txBox="1"/>
          <p:nvPr/>
        </p:nvSpPr>
        <p:spPr>
          <a:xfrm>
            <a:off x="6430729" y="3454749"/>
            <a:ext cx="1237615" cy="186690"/>
          </a:xfrm>
          <a:prstGeom prst="rect">
            <a:avLst/>
          </a:prstGeom>
        </p:spPr>
        <p:txBody>
          <a:bodyPr vert="horz" wrap="square" lIns="0" tIns="13335" rIns="0" bIns="0" rtlCol="0">
            <a:spAutoFit/>
          </a:bodyPr>
          <a:lstStyle/>
          <a:p>
            <a:pPr marL="12700">
              <a:lnSpc>
                <a:spcPct val="100000"/>
              </a:lnSpc>
              <a:spcBef>
                <a:spcPts val="105"/>
              </a:spcBef>
            </a:pPr>
            <a:r>
              <a:rPr sz="1050" spc="10" dirty="0">
                <a:latin typeface="Arial Unicode MS"/>
                <a:cs typeface="Arial Unicode MS"/>
              </a:rPr>
              <a:t>訂定風險指標及目標</a:t>
            </a:r>
            <a:endParaRPr sz="1050" dirty="0">
              <a:latin typeface="Arial Unicode MS"/>
              <a:cs typeface="Arial Unicode MS"/>
            </a:endParaRPr>
          </a:p>
        </p:txBody>
      </p:sp>
    </p:spTree>
    <p:extLst>
      <p:ext uri="{BB962C8B-B14F-4D97-AF65-F5344CB8AC3E}">
        <p14:creationId xmlns:p14="http://schemas.microsoft.com/office/powerpoint/2010/main" val="2240126182"/>
      </p:ext>
    </p:extLst>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604" y="-6092"/>
            <a:ext cx="576064" cy="836712"/>
            <a:chOff x="841003" y="360040"/>
            <a:chExt cx="504056" cy="836712"/>
          </a:xfrm>
          <a:gradFill>
            <a:gsLst>
              <a:gs pos="0">
                <a:srgbClr val="0E1A40"/>
              </a:gs>
              <a:gs pos="100000">
                <a:srgbClr val="2F5EB0"/>
              </a:gs>
            </a:gsLst>
            <a:lin ang="13800000" scaled="0"/>
          </a:gradFill>
        </p:grpSpPr>
        <p:sp>
          <p:nvSpPr>
            <p:cNvPr id="6" name="矩形 5"/>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KSO_Shape"/>
          <p:cNvSpPr/>
          <p:nvPr/>
        </p:nvSpPr>
        <p:spPr bwMode="auto">
          <a:xfrm>
            <a:off x="139011" y="248515"/>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0" name="object 4"/>
          <p:cNvSpPr txBox="1"/>
          <p:nvPr/>
        </p:nvSpPr>
        <p:spPr>
          <a:xfrm>
            <a:off x="8028384" y="0"/>
            <a:ext cx="1087755" cy="292100"/>
          </a:xfrm>
          <a:prstGeom prst="rect">
            <a:avLst/>
          </a:prstGeom>
        </p:spPr>
        <p:txBody>
          <a:bodyPr vert="horz" wrap="square" lIns="0" tIns="12065" rIns="0" bIns="0" rtlCol="0">
            <a:spAutoFit/>
          </a:bodyPr>
          <a:lstStyle/>
          <a:p>
            <a:pPr marL="12700">
              <a:lnSpc>
                <a:spcPct val="100000"/>
              </a:lnSpc>
              <a:spcBef>
                <a:spcPts val="95"/>
              </a:spcBef>
            </a:pPr>
            <a:r>
              <a:rPr sz="1750" b="1" spc="-60" dirty="0">
                <a:solidFill>
                  <a:srgbClr val="F39700"/>
                </a:solidFill>
                <a:latin typeface="Cambria"/>
                <a:cs typeface="Cambria"/>
              </a:rPr>
              <a:t>ESG</a:t>
            </a:r>
            <a:r>
              <a:rPr sz="1750" b="1" spc="-75" dirty="0">
                <a:solidFill>
                  <a:srgbClr val="F39700"/>
                </a:solidFill>
                <a:latin typeface="Cambria"/>
                <a:cs typeface="Cambria"/>
              </a:rPr>
              <a:t> </a:t>
            </a:r>
            <a:r>
              <a:rPr sz="1750" b="1" spc="-80" dirty="0">
                <a:solidFill>
                  <a:srgbClr val="F39700"/>
                </a:solidFill>
                <a:latin typeface="Cambria"/>
                <a:cs typeface="Cambria"/>
              </a:rPr>
              <a:t>Report</a:t>
            </a:r>
            <a:endParaRPr sz="1750" dirty="0">
              <a:latin typeface="Cambria"/>
              <a:cs typeface="Cambria"/>
            </a:endParaRPr>
          </a:p>
        </p:txBody>
      </p:sp>
      <p:sp>
        <p:nvSpPr>
          <p:cNvPr id="11" name="object 27"/>
          <p:cNvSpPr txBox="1"/>
          <p:nvPr/>
        </p:nvSpPr>
        <p:spPr>
          <a:xfrm>
            <a:off x="467544" y="879526"/>
            <a:ext cx="1710689" cy="197490"/>
          </a:xfrm>
          <a:prstGeom prst="rect">
            <a:avLst/>
          </a:prstGeom>
        </p:spPr>
        <p:txBody>
          <a:bodyPr vert="horz" wrap="square" lIns="0" tIns="12700" rIns="0" bIns="0" rtlCol="0">
            <a:spAutoFit/>
          </a:bodyPr>
          <a:lstStyle/>
          <a:p>
            <a:pPr marL="12700">
              <a:lnSpc>
                <a:spcPct val="100000"/>
              </a:lnSpc>
              <a:spcBef>
                <a:spcPts val="100"/>
              </a:spcBef>
            </a:pPr>
            <a:r>
              <a:rPr sz="1200" b="1" spc="5" dirty="0" err="1">
                <a:solidFill>
                  <a:srgbClr val="D3942D"/>
                </a:solidFill>
                <a:latin typeface="DengXian"/>
                <a:cs typeface="DengXian"/>
              </a:rPr>
              <a:t>氣候變遷重大風險</a:t>
            </a:r>
            <a:r>
              <a:rPr lang="zh-CN" altLang="en-US" sz="1200" b="1" spc="5" dirty="0">
                <a:solidFill>
                  <a:srgbClr val="D3942D"/>
                </a:solidFill>
                <a:latin typeface="DengXian"/>
                <a:cs typeface="DengXian"/>
              </a:rPr>
              <a:t>管控圖</a:t>
            </a:r>
            <a:endParaRPr sz="1200" dirty="0">
              <a:solidFill>
                <a:srgbClr val="D3942D"/>
              </a:solidFill>
              <a:latin typeface="DengXian"/>
              <a:cs typeface="DengXian"/>
            </a:endParaRPr>
          </a:p>
        </p:txBody>
      </p:sp>
      <p:grpSp>
        <p:nvGrpSpPr>
          <p:cNvPr id="2" name="组合 1"/>
          <p:cNvGrpSpPr/>
          <p:nvPr/>
        </p:nvGrpSpPr>
        <p:grpSpPr>
          <a:xfrm>
            <a:off x="268153" y="1270648"/>
            <a:ext cx="4571512" cy="3104733"/>
            <a:chOff x="283234" y="1202803"/>
            <a:chExt cx="5344732" cy="3843273"/>
          </a:xfrm>
        </p:grpSpPr>
        <p:sp>
          <p:nvSpPr>
            <p:cNvPr id="12" name="object 29"/>
            <p:cNvSpPr/>
            <p:nvPr/>
          </p:nvSpPr>
          <p:spPr>
            <a:xfrm>
              <a:off x="644381" y="1202804"/>
              <a:ext cx="4866182" cy="3426478"/>
            </a:xfrm>
            <a:prstGeom prst="rect">
              <a:avLst/>
            </a:prstGeom>
            <a:blipFill>
              <a:blip r:embed="rId3" cstate="print"/>
              <a:stretch>
                <a:fillRect/>
              </a:stretch>
            </a:blipFill>
          </p:spPr>
          <p:txBody>
            <a:bodyPr wrap="square" lIns="0" tIns="0" rIns="0" bIns="0" rtlCol="0"/>
            <a:lstStyle/>
            <a:p>
              <a:endParaRPr/>
            </a:p>
          </p:txBody>
        </p:sp>
        <p:sp>
          <p:nvSpPr>
            <p:cNvPr id="13" name="object 30"/>
            <p:cNvSpPr/>
            <p:nvPr/>
          </p:nvSpPr>
          <p:spPr>
            <a:xfrm>
              <a:off x="637504" y="2363543"/>
              <a:ext cx="4212963" cy="2511612"/>
            </a:xfrm>
            <a:prstGeom prst="rect">
              <a:avLst/>
            </a:prstGeom>
            <a:blipFill>
              <a:blip r:embed="rId4" cstate="print"/>
              <a:stretch>
                <a:fillRect/>
              </a:stretch>
            </a:blipFill>
          </p:spPr>
          <p:txBody>
            <a:bodyPr wrap="square" lIns="0" tIns="0" rIns="0" bIns="0" rtlCol="0"/>
            <a:lstStyle/>
            <a:p>
              <a:endParaRPr/>
            </a:p>
          </p:txBody>
        </p:sp>
        <p:sp>
          <p:nvSpPr>
            <p:cNvPr id="15" name="object 32"/>
            <p:cNvSpPr/>
            <p:nvPr/>
          </p:nvSpPr>
          <p:spPr>
            <a:xfrm>
              <a:off x="644378" y="1794190"/>
              <a:ext cx="4866640" cy="0"/>
            </a:xfrm>
            <a:custGeom>
              <a:avLst/>
              <a:gdLst/>
              <a:ahLst/>
              <a:cxnLst/>
              <a:rect l="l" t="t" r="r" b="b"/>
              <a:pathLst>
                <a:path w="4866640">
                  <a:moveTo>
                    <a:pt x="0" y="0"/>
                  </a:moveTo>
                  <a:lnTo>
                    <a:pt x="4866187" y="0"/>
                  </a:lnTo>
                </a:path>
              </a:pathLst>
            </a:custGeom>
            <a:ln w="6373">
              <a:solidFill>
                <a:srgbClr val="FFFFFF"/>
              </a:solidFill>
            </a:ln>
          </p:spPr>
          <p:txBody>
            <a:bodyPr wrap="square" lIns="0" tIns="0" rIns="0" bIns="0" rtlCol="0"/>
            <a:lstStyle/>
            <a:p>
              <a:endParaRPr/>
            </a:p>
          </p:txBody>
        </p:sp>
        <p:sp>
          <p:nvSpPr>
            <p:cNvPr id="16" name="object 33"/>
            <p:cNvSpPr/>
            <p:nvPr/>
          </p:nvSpPr>
          <p:spPr>
            <a:xfrm>
              <a:off x="644378" y="2500569"/>
              <a:ext cx="4866640" cy="0"/>
            </a:xfrm>
            <a:custGeom>
              <a:avLst/>
              <a:gdLst/>
              <a:ahLst/>
              <a:cxnLst/>
              <a:rect l="l" t="t" r="r" b="b"/>
              <a:pathLst>
                <a:path w="4866640">
                  <a:moveTo>
                    <a:pt x="0" y="0"/>
                  </a:moveTo>
                  <a:lnTo>
                    <a:pt x="4866187" y="0"/>
                  </a:lnTo>
                </a:path>
              </a:pathLst>
            </a:custGeom>
            <a:ln w="6373">
              <a:solidFill>
                <a:srgbClr val="FFFFFF"/>
              </a:solidFill>
            </a:ln>
          </p:spPr>
          <p:txBody>
            <a:bodyPr wrap="square" lIns="0" tIns="0" rIns="0" bIns="0" rtlCol="0"/>
            <a:lstStyle/>
            <a:p>
              <a:endParaRPr/>
            </a:p>
          </p:txBody>
        </p:sp>
        <p:sp>
          <p:nvSpPr>
            <p:cNvPr id="17" name="object 34"/>
            <p:cNvSpPr/>
            <p:nvPr/>
          </p:nvSpPr>
          <p:spPr>
            <a:xfrm>
              <a:off x="644378" y="3206955"/>
              <a:ext cx="4866640" cy="0"/>
            </a:xfrm>
            <a:custGeom>
              <a:avLst/>
              <a:gdLst/>
              <a:ahLst/>
              <a:cxnLst/>
              <a:rect l="l" t="t" r="r" b="b"/>
              <a:pathLst>
                <a:path w="4866640">
                  <a:moveTo>
                    <a:pt x="0" y="0"/>
                  </a:moveTo>
                  <a:lnTo>
                    <a:pt x="4866187" y="0"/>
                  </a:lnTo>
                </a:path>
              </a:pathLst>
            </a:custGeom>
            <a:ln w="6373">
              <a:solidFill>
                <a:srgbClr val="FFFFFF"/>
              </a:solidFill>
            </a:ln>
          </p:spPr>
          <p:txBody>
            <a:bodyPr wrap="square" lIns="0" tIns="0" rIns="0" bIns="0" rtlCol="0"/>
            <a:lstStyle/>
            <a:p>
              <a:endParaRPr/>
            </a:p>
          </p:txBody>
        </p:sp>
        <p:sp>
          <p:nvSpPr>
            <p:cNvPr id="18" name="object 35"/>
            <p:cNvSpPr/>
            <p:nvPr/>
          </p:nvSpPr>
          <p:spPr>
            <a:xfrm>
              <a:off x="644378" y="3913328"/>
              <a:ext cx="4866640" cy="0"/>
            </a:xfrm>
            <a:custGeom>
              <a:avLst/>
              <a:gdLst/>
              <a:ahLst/>
              <a:cxnLst/>
              <a:rect l="l" t="t" r="r" b="b"/>
              <a:pathLst>
                <a:path w="4866640">
                  <a:moveTo>
                    <a:pt x="0" y="0"/>
                  </a:moveTo>
                  <a:lnTo>
                    <a:pt x="4866187" y="0"/>
                  </a:lnTo>
                </a:path>
              </a:pathLst>
            </a:custGeom>
            <a:ln w="6373">
              <a:solidFill>
                <a:srgbClr val="FFFFFF"/>
              </a:solidFill>
            </a:ln>
          </p:spPr>
          <p:txBody>
            <a:bodyPr wrap="square" lIns="0" tIns="0" rIns="0" bIns="0" rtlCol="0"/>
            <a:lstStyle/>
            <a:p>
              <a:endParaRPr/>
            </a:p>
          </p:txBody>
        </p:sp>
        <p:sp>
          <p:nvSpPr>
            <p:cNvPr id="25" name="object 42"/>
            <p:cNvSpPr/>
            <p:nvPr/>
          </p:nvSpPr>
          <p:spPr>
            <a:xfrm>
              <a:off x="1496648" y="3089048"/>
              <a:ext cx="0" cy="107314"/>
            </a:xfrm>
            <a:custGeom>
              <a:avLst/>
              <a:gdLst/>
              <a:ahLst/>
              <a:cxnLst/>
              <a:rect l="l" t="t" r="r" b="b"/>
              <a:pathLst>
                <a:path h="107315">
                  <a:moveTo>
                    <a:pt x="0" y="0"/>
                  </a:moveTo>
                  <a:lnTo>
                    <a:pt x="0" y="107276"/>
                  </a:lnTo>
                </a:path>
              </a:pathLst>
            </a:custGeom>
            <a:ln w="6873">
              <a:solidFill>
                <a:srgbClr val="00913A"/>
              </a:solidFill>
            </a:ln>
          </p:spPr>
          <p:txBody>
            <a:bodyPr wrap="square" lIns="0" tIns="0" rIns="0" bIns="0" rtlCol="0"/>
            <a:lstStyle/>
            <a:p>
              <a:endParaRPr/>
            </a:p>
          </p:txBody>
        </p:sp>
        <p:sp>
          <p:nvSpPr>
            <p:cNvPr id="26" name="object 43"/>
            <p:cNvSpPr/>
            <p:nvPr/>
          </p:nvSpPr>
          <p:spPr>
            <a:xfrm>
              <a:off x="1799067" y="3369476"/>
              <a:ext cx="0" cy="107314"/>
            </a:xfrm>
            <a:custGeom>
              <a:avLst/>
              <a:gdLst/>
              <a:ahLst/>
              <a:cxnLst/>
              <a:rect l="l" t="t" r="r" b="b"/>
              <a:pathLst>
                <a:path h="107315">
                  <a:moveTo>
                    <a:pt x="0" y="0"/>
                  </a:moveTo>
                  <a:lnTo>
                    <a:pt x="0" y="107276"/>
                  </a:lnTo>
                </a:path>
              </a:pathLst>
            </a:custGeom>
            <a:ln w="6873">
              <a:solidFill>
                <a:srgbClr val="00913A"/>
              </a:solidFill>
            </a:ln>
          </p:spPr>
          <p:txBody>
            <a:bodyPr wrap="square" lIns="0" tIns="0" rIns="0" bIns="0" rtlCol="0"/>
            <a:lstStyle/>
            <a:p>
              <a:endParaRPr/>
            </a:p>
          </p:txBody>
        </p:sp>
        <p:sp>
          <p:nvSpPr>
            <p:cNvPr id="27" name="object 44"/>
            <p:cNvSpPr/>
            <p:nvPr/>
          </p:nvSpPr>
          <p:spPr>
            <a:xfrm>
              <a:off x="1375220" y="3592543"/>
              <a:ext cx="0" cy="127635"/>
            </a:xfrm>
            <a:custGeom>
              <a:avLst/>
              <a:gdLst/>
              <a:ahLst/>
              <a:cxnLst/>
              <a:rect l="l" t="t" r="r" b="b"/>
              <a:pathLst>
                <a:path h="127634">
                  <a:moveTo>
                    <a:pt x="0" y="0"/>
                  </a:moveTo>
                  <a:lnTo>
                    <a:pt x="0" y="127467"/>
                  </a:lnTo>
                </a:path>
              </a:pathLst>
            </a:custGeom>
            <a:ln w="6873">
              <a:solidFill>
                <a:srgbClr val="00913A"/>
              </a:solidFill>
            </a:ln>
          </p:spPr>
          <p:txBody>
            <a:bodyPr wrap="square" lIns="0" tIns="0" rIns="0" bIns="0" rtlCol="0"/>
            <a:lstStyle/>
            <a:p>
              <a:endParaRPr/>
            </a:p>
          </p:txBody>
        </p:sp>
        <p:sp>
          <p:nvSpPr>
            <p:cNvPr id="28" name="object 45"/>
            <p:cNvSpPr/>
            <p:nvPr/>
          </p:nvSpPr>
          <p:spPr>
            <a:xfrm>
              <a:off x="1182772" y="4353102"/>
              <a:ext cx="0" cy="127635"/>
            </a:xfrm>
            <a:custGeom>
              <a:avLst/>
              <a:gdLst/>
              <a:ahLst/>
              <a:cxnLst/>
              <a:rect l="l" t="t" r="r" b="b"/>
              <a:pathLst>
                <a:path h="127634">
                  <a:moveTo>
                    <a:pt x="0" y="0"/>
                  </a:moveTo>
                  <a:lnTo>
                    <a:pt x="0" y="127467"/>
                  </a:lnTo>
                </a:path>
              </a:pathLst>
            </a:custGeom>
            <a:ln w="6873">
              <a:solidFill>
                <a:srgbClr val="00913A"/>
              </a:solidFill>
            </a:ln>
          </p:spPr>
          <p:txBody>
            <a:bodyPr wrap="square" lIns="0" tIns="0" rIns="0" bIns="0" rtlCol="0"/>
            <a:lstStyle/>
            <a:p>
              <a:endParaRPr/>
            </a:p>
          </p:txBody>
        </p:sp>
        <p:sp>
          <p:nvSpPr>
            <p:cNvPr id="29" name="object 46"/>
            <p:cNvSpPr/>
            <p:nvPr/>
          </p:nvSpPr>
          <p:spPr>
            <a:xfrm>
              <a:off x="2555106" y="3433209"/>
              <a:ext cx="0" cy="253365"/>
            </a:xfrm>
            <a:custGeom>
              <a:avLst/>
              <a:gdLst/>
              <a:ahLst/>
              <a:cxnLst/>
              <a:rect l="l" t="t" r="r" b="b"/>
              <a:pathLst>
                <a:path h="253365">
                  <a:moveTo>
                    <a:pt x="0" y="0"/>
                  </a:moveTo>
                  <a:lnTo>
                    <a:pt x="0" y="252805"/>
                  </a:lnTo>
                </a:path>
              </a:pathLst>
            </a:custGeom>
            <a:ln w="6873">
              <a:solidFill>
                <a:srgbClr val="00913A"/>
              </a:solidFill>
            </a:ln>
          </p:spPr>
          <p:txBody>
            <a:bodyPr wrap="square" lIns="0" tIns="0" rIns="0" bIns="0" rtlCol="0"/>
            <a:lstStyle/>
            <a:p>
              <a:endParaRPr/>
            </a:p>
          </p:txBody>
        </p:sp>
        <p:sp>
          <p:nvSpPr>
            <p:cNvPr id="30" name="object 47"/>
            <p:cNvSpPr/>
            <p:nvPr/>
          </p:nvSpPr>
          <p:spPr>
            <a:xfrm>
              <a:off x="3343215" y="3703020"/>
              <a:ext cx="0" cy="136525"/>
            </a:xfrm>
            <a:custGeom>
              <a:avLst/>
              <a:gdLst/>
              <a:ahLst/>
              <a:cxnLst/>
              <a:rect l="l" t="t" r="r" b="b"/>
              <a:pathLst>
                <a:path h="136525">
                  <a:moveTo>
                    <a:pt x="0" y="0"/>
                  </a:moveTo>
                  <a:lnTo>
                    <a:pt x="0" y="135969"/>
                  </a:lnTo>
                </a:path>
              </a:pathLst>
            </a:custGeom>
            <a:ln w="6873">
              <a:solidFill>
                <a:srgbClr val="00913A"/>
              </a:solidFill>
            </a:ln>
          </p:spPr>
          <p:txBody>
            <a:bodyPr wrap="square" lIns="0" tIns="0" rIns="0" bIns="0" rtlCol="0"/>
            <a:lstStyle/>
            <a:p>
              <a:endParaRPr/>
            </a:p>
          </p:txBody>
        </p:sp>
        <p:sp>
          <p:nvSpPr>
            <p:cNvPr id="31" name="object 48"/>
            <p:cNvSpPr/>
            <p:nvPr/>
          </p:nvSpPr>
          <p:spPr>
            <a:xfrm>
              <a:off x="4300878" y="3178276"/>
              <a:ext cx="0" cy="136525"/>
            </a:xfrm>
            <a:custGeom>
              <a:avLst/>
              <a:gdLst/>
              <a:ahLst/>
              <a:cxnLst/>
              <a:rect l="l" t="t" r="r" b="b"/>
              <a:pathLst>
                <a:path h="136525">
                  <a:moveTo>
                    <a:pt x="0" y="0"/>
                  </a:moveTo>
                  <a:lnTo>
                    <a:pt x="0" y="135969"/>
                  </a:lnTo>
                </a:path>
              </a:pathLst>
            </a:custGeom>
            <a:ln w="6873">
              <a:solidFill>
                <a:srgbClr val="00913A"/>
              </a:solidFill>
            </a:ln>
          </p:spPr>
          <p:txBody>
            <a:bodyPr wrap="square" lIns="0" tIns="0" rIns="0" bIns="0" rtlCol="0"/>
            <a:lstStyle/>
            <a:p>
              <a:endParaRPr/>
            </a:p>
          </p:txBody>
        </p:sp>
        <p:sp>
          <p:nvSpPr>
            <p:cNvPr id="32" name="object 49"/>
            <p:cNvSpPr/>
            <p:nvPr/>
          </p:nvSpPr>
          <p:spPr>
            <a:xfrm>
              <a:off x="2555106" y="2653530"/>
              <a:ext cx="0" cy="223520"/>
            </a:xfrm>
            <a:custGeom>
              <a:avLst/>
              <a:gdLst/>
              <a:ahLst/>
              <a:cxnLst/>
              <a:rect l="l" t="t" r="r" b="b"/>
              <a:pathLst>
                <a:path h="223520">
                  <a:moveTo>
                    <a:pt x="0" y="0"/>
                  </a:moveTo>
                  <a:lnTo>
                    <a:pt x="0" y="223054"/>
                  </a:lnTo>
                </a:path>
              </a:pathLst>
            </a:custGeom>
            <a:ln w="6873">
              <a:solidFill>
                <a:srgbClr val="00913A"/>
              </a:solidFill>
            </a:ln>
          </p:spPr>
          <p:txBody>
            <a:bodyPr wrap="square" lIns="0" tIns="0" rIns="0" bIns="0" rtlCol="0"/>
            <a:lstStyle/>
            <a:p>
              <a:endParaRPr/>
            </a:p>
          </p:txBody>
        </p:sp>
        <p:sp>
          <p:nvSpPr>
            <p:cNvPr id="33" name="object 50"/>
            <p:cNvSpPr/>
            <p:nvPr/>
          </p:nvSpPr>
          <p:spPr>
            <a:xfrm>
              <a:off x="644377" y="1202804"/>
              <a:ext cx="4866640" cy="3426807"/>
            </a:xfrm>
            <a:custGeom>
              <a:avLst/>
              <a:gdLst/>
              <a:ahLst/>
              <a:cxnLst/>
              <a:rect l="l" t="t" r="r" b="b"/>
              <a:pathLst>
                <a:path w="4866640" h="4238625">
                  <a:moveTo>
                    <a:pt x="4866187" y="4238287"/>
                  </a:moveTo>
                  <a:lnTo>
                    <a:pt x="0" y="4238287"/>
                  </a:lnTo>
                  <a:lnTo>
                    <a:pt x="0" y="0"/>
                  </a:lnTo>
                  <a:lnTo>
                    <a:pt x="4866187" y="0"/>
                  </a:lnTo>
                  <a:lnTo>
                    <a:pt x="4866187" y="4238287"/>
                  </a:lnTo>
                  <a:close/>
                </a:path>
              </a:pathLst>
            </a:custGeom>
            <a:ln w="13177">
              <a:solidFill>
                <a:srgbClr val="9FA0A0"/>
              </a:solidFill>
            </a:ln>
          </p:spPr>
          <p:txBody>
            <a:bodyPr wrap="square" lIns="0" tIns="0" rIns="0" bIns="0" rtlCol="0"/>
            <a:lstStyle/>
            <a:p>
              <a:endParaRPr/>
            </a:p>
          </p:txBody>
        </p:sp>
        <p:sp>
          <p:nvSpPr>
            <p:cNvPr id="34" name="object 51"/>
            <p:cNvSpPr txBox="1"/>
            <p:nvPr/>
          </p:nvSpPr>
          <p:spPr>
            <a:xfrm>
              <a:off x="283234" y="1932698"/>
              <a:ext cx="119645" cy="1766063"/>
            </a:xfrm>
            <a:prstGeom prst="rect">
              <a:avLst/>
            </a:prstGeom>
          </p:spPr>
          <p:txBody>
            <a:bodyPr vert="eaVert" wrap="square" lIns="0" tIns="0" rIns="0" bIns="0" rtlCol="0">
              <a:spAutoFit/>
            </a:bodyPr>
            <a:lstStyle/>
            <a:p>
              <a:pPr marL="12700">
                <a:lnSpc>
                  <a:spcPct val="70000"/>
                </a:lnSpc>
              </a:pPr>
              <a:r>
                <a:rPr sz="950" dirty="0">
                  <a:latin typeface="Arial Unicode MS"/>
                  <a:cs typeface="Arial Unicode MS"/>
                </a:rPr>
                <a:t>風</a:t>
              </a:r>
              <a:r>
                <a:rPr sz="950" spc="60" dirty="0">
                  <a:latin typeface="Arial Unicode MS"/>
                  <a:cs typeface="Arial Unicode MS"/>
                </a:rPr>
                <a:t> </a:t>
              </a:r>
              <a:r>
                <a:rPr sz="950" dirty="0">
                  <a:latin typeface="Arial Unicode MS"/>
                  <a:cs typeface="Arial Unicode MS"/>
                </a:rPr>
                <a:t>險</a:t>
              </a:r>
              <a:r>
                <a:rPr sz="950" spc="60" dirty="0">
                  <a:latin typeface="Arial Unicode MS"/>
                  <a:cs typeface="Arial Unicode MS"/>
                </a:rPr>
                <a:t> </a:t>
              </a:r>
              <a:r>
                <a:rPr sz="950" dirty="0">
                  <a:latin typeface="Arial Unicode MS"/>
                  <a:cs typeface="Arial Unicode MS"/>
                </a:rPr>
                <a:t>衝</a:t>
              </a:r>
              <a:r>
                <a:rPr sz="950" spc="60" dirty="0">
                  <a:latin typeface="Arial Unicode MS"/>
                  <a:cs typeface="Arial Unicode MS"/>
                </a:rPr>
                <a:t> </a:t>
              </a:r>
              <a:r>
                <a:rPr sz="950" dirty="0">
                  <a:latin typeface="Arial Unicode MS"/>
                  <a:cs typeface="Arial Unicode MS"/>
                </a:rPr>
                <a:t>擊</a:t>
              </a:r>
              <a:r>
                <a:rPr sz="950" spc="60" dirty="0">
                  <a:latin typeface="Arial Unicode MS"/>
                  <a:cs typeface="Arial Unicode MS"/>
                </a:rPr>
                <a:t> </a:t>
              </a:r>
              <a:r>
                <a:rPr sz="950" dirty="0">
                  <a:latin typeface="Arial Unicode MS"/>
                  <a:cs typeface="Arial Unicode MS"/>
                </a:rPr>
                <a:t>影</a:t>
              </a:r>
              <a:r>
                <a:rPr sz="950" spc="60" dirty="0">
                  <a:latin typeface="Arial Unicode MS"/>
                  <a:cs typeface="Arial Unicode MS"/>
                </a:rPr>
                <a:t> </a:t>
              </a:r>
              <a:r>
                <a:rPr sz="950" dirty="0">
                  <a:latin typeface="Arial Unicode MS"/>
                  <a:cs typeface="Arial Unicode MS"/>
                </a:rPr>
                <a:t>響</a:t>
              </a:r>
              <a:r>
                <a:rPr sz="950" spc="60" dirty="0">
                  <a:latin typeface="Arial Unicode MS"/>
                  <a:cs typeface="Arial Unicode MS"/>
                </a:rPr>
                <a:t> </a:t>
              </a:r>
              <a:r>
                <a:rPr sz="950" dirty="0">
                  <a:latin typeface="Arial Unicode MS"/>
                  <a:cs typeface="Arial Unicode MS"/>
                </a:rPr>
                <a:t>程</a:t>
              </a:r>
              <a:r>
                <a:rPr sz="950" spc="60" dirty="0">
                  <a:latin typeface="Arial Unicode MS"/>
                  <a:cs typeface="Arial Unicode MS"/>
                </a:rPr>
                <a:t> </a:t>
              </a:r>
              <a:r>
                <a:rPr sz="950" dirty="0">
                  <a:latin typeface="Arial Unicode MS"/>
                  <a:cs typeface="Arial Unicode MS"/>
                </a:rPr>
                <a:t>度</a:t>
              </a:r>
            </a:p>
          </p:txBody>
        </p:sp>
        <p:sp>
          <p:nvSpPr>
            <p:cNvPr id="35" name="object 52"/>
            <p:cNvSpPr txBox="1"/>
            <p:nvPr/>
          </p:nvSpPr>
          <p:spPr>
            <a:xfrm>
              <a:off x="2638672" y="4858757"/>
              <a:ext cx="1245171" cy="187319"/>
            </a:xfrm>
            <a:prstGeom prst="rect">
              <a:avLst/>
            </a:prstGeom>
          </p:spPr>
          <p:txBody>
            <a:bodyPr vert="horz" wrap="square" lIns="0" tIns="12700" rIns="0" bIns="0" rtlCol="0">
              <a:spAutoFit/>
            </a:bodyPr>
            <a:lstStyle/>
            <a:p>
              <a:pPr marL="12700">
                <a:lnSpc>
                  <a:spcPct val="100000"/>
                </a:lnSpc>
                <a:spcBef>
                  <a:spcPts val="100"/>
                </a:spcBef>
              </a:pPr>
              <a:r>
                <a:rPr sz="900" spc="225" dirty="0">
                  <a:latin typeface="Arial Unicode MS"/>
                  <a:cs typeface="Arial Unicode MS"/>
                </a:rPr>
                <a:t>風險發生頻率</a:t>
              </a:r>
              <a:endParaRPr sz="900" dirty="0">
                <a:latin typeface="Arial Unicode MS"/>
                <a:cs typeface="Arial Unicode MS"/>
              </a:endParaRPr>
            </a:p>
          </p:txBody>
        </p:sp>
        <p:sp>
          <p:nvSpPr>
            <p:cNvPr id="36" name="object 53"/>
            <p:cNvSpPr/>
            <p:nvPr/>
          </p:nvSpPr>
          <p:spPr>
            <a:xfrm>
              <a:off x="651251" y="4693007"/>
              <a:ext cx="4859655" cy="102235"/>
            </a:xfrm>
            <a:custGeom>
              <a:avLst/>
              <a:gdLst/>
              <a:ahLst/>
              <a:cxnLst/>
              <a:rect l="l" t="t" r="r" b="b"/>
              <a:pathLst>
                <a:path w="4859655" h="102234">
                  <a:moveTo>
                    <a:pt x="4859314" y="101973"/>
                  </a:moveTo>
                  <a:lnTo>
                    <a:pt x="0" y="44613"/>
                  </a:lnTo>
                  <a:lnTo>
                    <a:pt x="4859314" y="0"/>
                  </a:lnTo>
                  <a:lnTo>
                    <a:pt x="4859314" y="101973"/>
                  </a:lnTo>
                  <a:close/>
                </a:path>
              </a:pathLst>
            </a:custGeom>
            <a:solidFill>
              <a:srgbClr val="C8D900"/>
            </a:solidFill>
          </p:spPr>
          <p:txBody>
            <a:bodyPr wrap="square" lIns="0" tIns="0" rIns="0" bIns="0" rtlCol="0"/>
            <a:lstStyle/>
            <a:p>
              <a:endParaRPr/>
            </a:p>
          </p:txBody>
        </p:sp>
        <p:sp>
          <p:nvSpPr>
            <p:cNvPr id="37" name="object 54"/>
            <p:cNvSpPr/>
            <p:nvPr/>
          </p:nvSpPr>
          <p:spPr>
            <a:xfrm>
              <a:off x="475986" y="1202803"/>
              <a:ext cx="110489" cy="3420469"/>
            </a:xfrm>
            <a:custGeom>
              <a:avLst/>
              <a:gdLst/>
              <a:ahLst/>
              <a:cxnLst/>
              <a:rect l="l" t="t" r="r" b="b"/>
              <a:pathLst>
                <a:path w="110490" h="4229100">
                  <a:moveTo>
                    <a:pt x="48112" y="4228727"/>
                  </a:moveTo>
                  <a:lnTo>
                    <a:pt x="0" y="0"/>
                  </a:lnTo>
                  <a:lnTo>
                    <a:pt x="109970" y="0"/>
                  </a:lnTo>
                  <a:lnTo>
                    <a:pt x="48112" y="4228727"/>
                  </a:lnTo>
                  <a:close/>
                </a:path>
              </a:pathLst>
            </a:custGeom>
            <a:solidFill>
              <a:srgbClr val="C8D900"/>
            </a:solidFill>
          </p:spPr>
          <p:txBody>
            <a:bodyPr wrap="square" lIns="0" tIns="0" rIns="0" bIns="0" rtlCol="0"/>
            <a:lstStyle/>
            <a:p>
              <a:endParaRPr/>
            </a:p>
          </p:txBody>
        </p:sp>
        <p:sp>
          <p:nvSpPr>
            <p:cNvPr id="38" name="object 55"/>
            <p:cNvSpPr/>
            <p:nvPr/>
          </p:nvSpPr>
          <p:spPr>
            <a:xfrm>
              <a:off x="4572000" y="1351172"/>
              <a:ext cx="1055966" cy="1015657"/>
            </a:xfrm>
            <a:prstGeom prst="rect">
              <a:avLst/>
            </a:prstGeom>
            <a:blipFill>
              <a:blip r:embed="rId5" cstate="print"/>
              <a:stretch>
                <a:fillRect/>
              </a:stretch>
            </a:blipFill>
          </p:spPr>
          <p:txBody>
            <a:bodyPr wrap="square" lIns="0" tIns="0" rIns="0" bIns="0" rtlCol="0"/>
            <a:lstStyle/>
            <a:p>
              <a:endParaRPr/>
            </a:p>
          </p:txBody>
        </p:sp>
        <p:sp>
          <p:nvSpPr>
            <p:cNvPr id="39" name="object 56"/>
            <p:cNvSpPr/>
            <p:nvPr/>
          </p:nvSpPr>
          <p:spPr>
            <a:xfrm>
              <a:off x="5060243" y="1699576"/>
              <a:ext cx="116343" cy="196766"/>
            </a:xfrm>
            <a:prstGeom prst="rect">
              <a:avLst/>
            </a:prstGeom>
            <a:blipFill>
              <a:blip r:embed="rId6" cstate="print"/>
              <a:stretch>
                <a:fillRect/>
              </a:stretch>
            </a:blipFill>
          </p:spPr>
          <p:txBody>
            <a:bodyPr wrap="square" lIns="0" tIns="0" rIns="0" bIns="0" rtlCol="0"/>
            <a:lstStyle/>
            <a:p>
              <a:endParaRPr/>
            </a:p>
          </p:txBody>
        </p:sp>
        <p:sp>
          <p:nvSpPr>
            <p:cNvPr id="40" name="object 57"/>
            <p:cNvSpPr/>
            <p:nvPr/>
          </p:nvSpPr>
          <p:spPr>
            <a:xfrm>
              <a:off x="1435040" y="3188643"/>
              <a:ext cx="116343" cy="108846"/>
            </a:xfrm>
            <a:prstGeom prst="rect">
              <a:avLst/>
            </a:prstGeom>
            <a:blipFill>
              <a:blip r:embed="rId7" cstate="print"/>
              <a:stretch>
                <a:fillRect/>
              </a:stretch>
            </a:blipFill>
          </p:spPr>
          <p:txBody>
            <a:bodyPr wrap="square" lIns="0" tIns="0" rIns="0" bIns="0" rtlCol="0"/>
            <a:lstStyle/>
            <a:p>
              <a:endParaRPr/>
            </a:p>
          </p:txBody>
        </p:sp>
        <p:sp>
          <p:nvSpPr>
            <p:cNvPr id="41" name="object 58"/>
            <p:cNvSpPr/>
            <p:nvPr/>
          </p:nvSpPr>
          <p:spPr>
            <a:xfrm>
              <a:off x="1740895" y="3287430"/>
              <a:ext cx="116343" cy="108846"/>
            </a:xfrm>
            <a:prstGeom prst="rect">
              <a:avLst/>
            </a:prstGeom>
            <a:blipFill>
              <a:blip r:embed="rId8" cstate="print"/>
              <a:stretch>
                <a:fillRect/>
              </a:stretch>
            </a:blipFill>
          </p:spPr>
          <p:txBody>
            <a:bodyPr wrap="square" lIns="0" tIns="0" rIns="0" bIns="0" rtlCol="0"/>
            <a:lstStyle/>
            <a:p>
              <a:endParaRPr/>
            </a:p>
          </p:txBody>
        </p:sp>
        <p:sp>
          <p:nvSpPr>
            <p:cNvPr id="42" name="object 59"/>
            <p:cNvSpPr/>
            <p:nvPr/>
          </p:nvSpPr>
          <p:spPr>
            <a:xfrm>
              <a:off x="2496941" y="2790308"/>
              <a:ext cx="116343" cy="108846"/>
            </a:xfrm>
            <a:prstGeom prst="rect">
              <a:avLst/>
            </a:prstGeom>
            <a:blipFill>
              <a:blip r:embed="rId9" cstate="print"/>
              <a:stretch>
                <a:fillRect/>
              </a:stretch>
            </a:blipFill>
          </p:spPr>
          <p:txBody>
            <a:bodyPr wrap="square" lIns="0" tIns="0" rIns="0" bIns="0" rtlCol="0"/>
            <a:lstStyle/>
            <a:p>
              <a:endParaRPr/>
            </a:p>
          </p:txBody>
        </p:sp>
        <p:sp>
          <p:nvSpPr>
            <p:cNvPr id="43" name="object 60"/>
            <p:cNvSpPr/>
            <p:nvPr/>
          </p:nvSpPr>
          <p:spPr>
            <a:xfrm>
              <a:off x="2493504" y="3644339"/>
              <a:ext cx="116343" cy="108846"/>
            </a:xfrm>
            <a:prstGeom prst="rect">
              <a:avLst/>
            </a:prstGeom>
            <a:blipFill>
              <a:blip r:embed="rId8" cstate="print"/>
              <a:stretch>
                <a:fillRect/>
              </a:stretch>
            </a:blipFill>
          </p:spPr>
          <p:txBody>
            <a:bodyPr wrap="square" lIns="0" tIns="0" rIns="0" bIns="0" rtlCol="0"/>
            <a:lstStyle/>
            <a:p>
              <a:endParaRPr/>
            </a:p>
          </p:txBody>
        </p:sp>
        <p:sp>
          <p:nvSpPr>
            <p:cNvPr id="44" name="object 61"/>
            <p:cNvSpPr/>
            <p:nvPr/>
          </p:nvSpPr>
          <p:spPr>
            <a:xfrm>
              <a:off x="3283916" y="3644339"/>
              <a:ext cx="116343" cy="108846"/>
            </a:xfrm>
            <a:prstGeom prst="rect">
              <a:avLst/>
            </a:prstGeom>
            <a:blipFill>
              <a:blip r:embed="rId8" cstate="print"/>
              <a:stretch>
                <a:fillRect/>
              </a:stretch>
            </a:blipFill>
          </p:spPr>
          <p:txBody>
            <a:bodyPr wrap="square" lIns="0" tIns="0" rIns="0" bIns="0" rtlCol="0"/>
            <a:lstStyle/>
            <a:p>
              <a:endParaRPr/>
            </a:p>
          </p:txBody>
        </p:sp>
        <p:sp>
          <p:nvSpPr>
            <p:cNvPr id="45" name="object 62"/>
            <p:cNvSpPr/>
            <p:nvPr/>
          </p:nvSpPr>
          <p:spPr>
            <a:xfrm>
              <a:off x="4242720" y="3261937"/>
              <a:ext cx="116343" cy="108846"/>
            </a:xfrm>
            <a:prstGeom prst="rect">
              <a:avLst/>
            </a:prstGeom>
            <a:blipFill>
              <a:blip r:embed="rId8" cstate="print"/>
              <a:stretch>
                <a:fillRect/>
              </a:stretch>
            </a:blipFill>
          </p:spPr>
          <p:txBody>
            <a:bodyPr wrap="square" lIns="0" tIns="0" rIns="0" bIns="0" rtlCol="0"/>
            <a:lstStyle/>
            <a:p>
              <a:endParaRPr/>
            </a:p>
          </p:txBody>
        </p:sp>
        <p:sp>
          <p:nvSpPr>
            <p:cNvPr id="46" name="object 63"/>
            <p:cNvSpPr/>
            <p:nvPr/>
          </p:nvSpPr>
          <p:spPr>
            <a:xfrm>
              <a:off x="1314760" y="3504124"/>
              <a:ext cx="116343" cy="108846"/>
            </a:xfrm>
            <a:prstGeom prst="rect">
              <a:avLst/>
            </a:prstGeom>
            <a:blipFill>
              <a:blip r:embed="rId9" cstate="print"/>
              <a:stretch>
                <a:fillRect/>
              </a:stretch>
            </a:blipFill>
          </p:spPr>
          <p:txBody>
            <a:bodyPr wrap="square" lIns="0" tIns="0" rIns="0" bIns="0" rtlCol="0"/>
            <a:lstStyle/>
            <a:p>
              <a:endParaRPr/>
            </a:p>
          </p:txBody>
        </p:sp>
        <p:sp>
          <p:nvSpPr>
            <p:cNvPr id="47" name="object 64"/>
            <p:cNvSpPr/>
            <p:nvPr/>
          </p:nvSpPr>
          <p:spPr>
            <a:xfrm>
              <a:off x="1125748" y="4288048"/>
              <a:ext cx="116343" cy="108846"/>
            </a:xfrm>
            <a:prstGeom prst="rect">
              <a:avLst/>
            </a:prstGeom>
            <a:blipFill>
              <a:blip r:embed="rId7" cstate="print"/>
              <a:stretch>
                <a:fillRect/>
              </a:stretch>
            </a:blipFill>
          </p:spPr>
          <p:txBody>
            <a:bodyPr wrap="square" lIns="0" tIns="0" rIns="0" bIns="0" rtlCol="0"/>
            <a:lstStyle/>
            <a:p>
              <a:endParaRPr/>
            </a:p>
          </p:txBody>
        </p:sp>
        <p:sp>
          <p:nvSpPr>
            <p:cNvPr id="48" name="object 65"/>
            <p:cNvSpPr txBox="1"/>
            <p:nvPr/>
          </p:nvSpPr>
          <p:spPr>
            <a:xfrm>
              <a:off x="1115081" y="2819284"/>
              <a:ext cx="795655" cy="270510"/>
            </a:xfrm>
            <a:prstGeom prst="rect">
              <a:avLst/>
            </a:prstGeom>
          </p:spPr>
          <p:txBody>
            <a:bodyPr vert="horz" wrap="square" lIns="0" tIns="12700" rIns="0" bIns="0" rtlCol="0">
              <a:spAutoFit/>
            </a:bodyPr>
            <a:lstStyle/>
            <a:p>
              <a:pPr marL="12700" marR="5080">
                <a:lnSpc>
                  <a:spcPct val="100000"/>
                </a:lnSpc>
                <a:spcBef>
                  <a:spcPts val="100"/>
                </a:spcBef>
              </a:pPr>
              <a:r>
                <a:rPr sz="800" spc="95" dirty="0">
                  <a:latin typeface="Arial Unicode MS"/>
                  <a:cs typeface="Arial Unicode MS"/>
                </a:rPr>
                <a:t>市場需求轉變</a:t>
              </a:r>
              <a:r>
                <a:rPr sz="800" spc="25" dirty="0">
                  <a:latin typeface="Arial Unicode MS"/>
                  <a:cs typeface="Arial Unicode MS"/>
                </a:rPr>
                <a:t>/  </a:t>
              </a:r>
              <a:r>
                <a:rPr sz="800" spc="65" dirty="0">
                  <a:latin typeface="Arial Unicode MS"/>
                  <a:cs typeface="Arial Unicode MS"/>
                </a:rPr>
                <a:t>產業新創新技術</a:t>
              </a:r>
              <a:endParaRPr sz="800" dirty="0">
                <a:latin typeface="Arial Unicode MS"/>
                <a:cs typeface="Arial Unicode MS"/>
              </a:endParaRPr>
            </a:p>
          </p:txBody>
        </p:sp>
        <p:sp>
          <p:nvSpPr>
            <p:cNvPr id="49" name="object 66"/>
            <p:cNvSpPr txBox="1"/>
            <p:nvPr/>
          </p:nvSpPr>
          <p:spPr>
            <a:xfrm>
              <a:off x="902068" y="3711552"/>
              <a:ext cx="905510" cy="147955"/>
            </a:xfrm>
            <a:prstGeom prst="rect">
              <a:avLst/>
            </a:prstGeom>
          </p:spPr>
          <p:txBody>
            <a:bodyPr vert="horz" wrap="square" lIns="0" tIns="12700" rIns="0" bIns="0" rtlCol="0">
              <a:spAutoFit/>
            </a:bodyPr>
            <a:lstStyle/>
            <a:p>
              <a:pPr marL="12700">
                <a:lnSpc>
                  <a:spcPct val="100000"/>
                </a:lnSpc>
                <a:spcBef>
                  <a:spcPts val="100"/>
                </a:spcBef>
              </a:pPr>
              <a:r>
                <a:rPr sz="800" spc="65" dirty="0">
                  <a:latin typeface="Arial Unicode MS"/>
                  <a:cs typeface="Arial Unicode MS"/>
                </a:rPr>
                <a:t>極端天氣事件增強</a:t>
              </a:r>
              <a:endParaRPr sz="800" dirty="0">
                <a:latin typeface="Arial Unicode MS"/>
                <a:cs typeface="Arial Unicode MS"/>
              </a:endParaRPr>
            </a:p>
          </p:txBody>
        </p:sp>
        <p:sp>
          <p:nvSpPr>
            <p:cNvPr id="50" name="object 67"/>
            <p:cNvSpPr txBox="1"/>
            <p:nvPr/>
          </p:nvSpPr>
          <p:spPr>
            <a:xfrm>
              <a:off x="2173658" y="2366829"/>
              <a:ext cx="905510" cy="270510"/>
            </a:xfrm>
            <a:prstGeom prst="rect">
              <a:avLst/>
            </a:prstGeom>
          </p:spPr>
          <p:txBody>
            <a:bodyPr vert="horz" wrap="square" lIns="0" tIns="12700" rIns="0" bIns="0" rtlCol="0">
              <a:spAutoFit/>
            </a:bodyPr>
            <a:lstStyle/>
            <a:p>
              <a:pPr marL="12700" marR="5080">
                <a:lnSpc>
                  <a:spcPct val="100000"/>
                </a:lnSpc>
                <a:spcBef>
                  <a:spcPts val="100"/>
                </a:spcBef>
              </a:pPr>
              <a:r>
                <a:rPr sz="800" spc="60" dirty="0">
                  <a:latin typeface="Arial Unicode MS"/>
                  <a:cs typeface="Arial Unicode MS"/>
                </a:rPr>
                <a:t>總量管制與碳權、 </a:t>
              </a:r>
              <a:r>
                <a:rPr sz="800" spc="65" dirty="0">
                  <a:latin typeface="Arial Unicode MS"/>
                  <a:cs typeface="Arial Unicode MS"/>
                </a:rPr>
                <a:t>能源交易相關</a:t>
              </a:r>
              <a:endParaRPr sz="800" dirty="0">
                <a:latin typeface="Arial Unicode MS"/>
                <a:cs typeface="Arial Unicode MS"/>
              </a:endParaRPr>
            </a:p>
          </p:txBody>
        </p:sp>
        <p:sp>
          <p:nvSpPr>
            <p:cNvPr id="51" name="object 68"/>
            <p:cNvSpPr txBox="1"/>
            <p:nvPr/>
          </p:nvSpPr>
          <p:spPr>
            <a:xfrm>
              <a:off x="4741529" y="1529783"/>
              <a:ext cx="575310" cy="147955"/>
            </a:xfrm>
            <a:prstGeom prst="rect">
              <a:avLst/>
            </a:prstGeom>
          </p:spPr>
          <p:txBody>
            <a:bodyPr vert="horz" wrap="square" lIns="0" tIns="12700" rIns="0" bIns="0" rtlCol="0">
              <a:spAutoFit/>
            </a:bodyPr>
            <a:lstStyle/>
            <a:p>
              <a:pPr marL="12700">
                <a:lnSpc>
                  <a:spcPct val="100000"/>
                </a:lnSpc>
                <a:spcBef>
                  <a:spcPts val="100"/>
                </a:spcBef>
              </a:pPr>
              <a:r>
                <a:rPr sz="800" spc="65" dirty="0">
                  <a:latin typeface="Arial Unicode MS"/>
                  <a:cs typeface="Arial Unicode MS"/>
                </a:rPr>
                <a:t>原物料供應</a:t>
              </a:r>
              <a:endParaRPr sz="800" dirty="0">
                <a:latin typeface="Arial Unicode MS"/>
                <a:cs typeface="Arial Unicode MS"/>
              </a:endParaRPr>
            </a:p>
          </p:txBody>
        </p:sp>
        <p:sp>
          <p:nvSpPr>
            <p:cNvPr id="52" name="object 69"/>
            <p:cNvSpPr txBox="1"/>
            <p:nvPr/>
          </p:nvSpPr>
          <p:spPr>
            <a:xfrm>
              <a:off x="3715469" y="3023333"/>
              <a:ext cx="1246263" cy="168271"/>
            </a:xfrm>
            <a:prstGeom prst="rect">
              <a:avLst/>
            </a:prstGeom>
          </p:spPr>
          <p:txBody>
            <a:bodyPr vert="horz" wrap="square" lIns="0" tIns="12700" rIns="0" bIns="0" rtlCol="0">
              <a:spAutoFit/>
            </a:bodyPr>
            <a:lstStyle/>
            <a:p>
              <a:pPr marL="12700">
                <a:lnSpc>
                  <a:spcPct val="100000"/>
                </a:lnSpc>
                <a:spcBef>
                  <a:spcPts val="100"/>
                </a:spcBef>
              </a:pPr>
              <a:r>
                <a:rPr sz="800" spc="65" dirty="0">
                  <a:latin typeface="Arial Unicode MS"/>
                  <a:cs typeface="Arial Unicode MS"/>
                </a:rPr>
                <a:t>一般環境法規規範</a:t>
              </a:r>
              <a:endParaRPr sz="800" dirty="0">
                <a:latin typeface="Arial Unicode MS"/>
                <a:cs typeface="Arial Unicode MS"/>
              </a:endParaRPr>
            </a:p>
          </p:txBody>
        </p:sp>
        <p:sp>
          <p:nvSpPr>
            <p:cNvPr id="53" name="object 70"/>
            <p:cNvSpPr txBox="1"/>
            <p:nvPr/>
          </p:nvSpPr>
          <p:spPr>
            <a:xfrm>
              <a:off x="2957783" y="3817910"/>
              <a:ext cx="898995" cy="168271"/>
            </a:xfrm>
            <a:prstGeom prst="rect">
              <a:avLst/>
            </a:prstGeom>
          </p:spPr>
          <p:txBody>
            <a:bodyPr vert="horz" wrap="square" lIns="0" tIns="12700" rIns="0" bIns="0" rtlCol="0">
              <a:spAutoFit/>
            </a:bodyPr>
            <a:lstStyle/>
            <a:p>
              <a:pPr marL="12700">
                <a:lnSpc>
                  <a:spcPct val="100000"/>
                </a:lnSpc>
                <a:spcBef>
                  <a:spcPts val="100"/>
                </a:spcBef>
              </a:pPr>
              <a:r>
                <a:rPr sz="800" spc="65" dirty="0">
                  <a:latin typeface="Arial Unicode MS"/>
                  <a:cs typeface="Arial Unicode MS"/>
                </a:rPr>
                <a:t>再生能源相關</a:t>
              </a:r>
              <a:endParaRPr sz="800" dirty="0">
                <a:latin typeface="Arial Unicode MS"/>
                <a:cs typeface="Arial Unicode MS"/>
              </a:endParaRPr>
            </a:p>
          </p:txBody>
        </p:sp>
        <p:sp>
          <p:nvSpPr>
            <p:cNvPr id="54" name="object 71"/>
            <p:cNvSpPr txBox="1"/>
            <p:nvPr/>
          </p:nvSpPr>
          <p:spPr>
            <a:xfrm>
              <a:off x="1564201" y="3220244"/>
              <a:ext cx="1363980" cy="399415"/>
            </a:xfrm>
            <a:prstGeom prst="rect">
              <a:avLst/>
            </a:prstGeom>
          </p:spPr>
          <p:txBody>
            <a:bodyPr vert="horz" wrap="square" lIns="0" tIns="12700" rIns="0" bIns="0" rtlCol="0">
              <a:spAutoFit/>
            </a:bodyPr>
            <a:lstStyle/>
            <a:p>
              <a:pPr marL="12700" marR="5080" indent="678180">
                <a:lnSpc>
                  <a:spcPct val="153200"/>
                </a:lnSpc>
                <a:spcBef>
                  <a:spcPts val="100"/>
                </a:spcBef>
              </a:pPr>
              <a:r>
                <a:rPr sz="800" spc="55" dirty="0">
                  <a:latin typeface="Arial Unicode MS"/>
                  <a:cs typeface="Arial Unicode MS"/>
                </a:rPr>
                <a:t>客戶需求轉變 </a:t>
              </a:r>
              <a:r>
                <a:rPr sz="800" spc="65" dirty="0">
                  <a:latin typeface="Arial Unicode MS"/>
                  <a:cs typeface="Arial Unicode MS"/>
                </a:rPr>
                <a:t>能源供應不穩定</a:t>
              </a:r>
              <a:endParaRPr sz="800" dirty="0">
                <a:latin typeface="Arial Unicode MS"/>
                <a:cs typeface="Arial Unicode MS"/>
              </a:endParaRPr>
            </a:p>
          </p:txBody>
        </p:sp>
        <p:sp>
          <p:nvSpPr>
            <p:cNvPr id="55" name="object 72"/>
            <p:cNvSpPr txBox="1"/>
            <p:nvPr/>
          </p:nvSpPr>
          <p:spPr>
            <a:xfrm>
              <a:off x="700491" y="4465849"/>
              <a:ext cx="1793012" cy="168271"/>
            </a:xfrm>
            <a:prstGeom prst="rect">
              <a:avLst/>
            </a:prstGeom>
          </p:spPr>
          <p:txBody>
            <a:bodyPr vert="horz" wrap="square" lIns="0" tIns="12700" rIns="0" bIns="0" rtlCol="0">
              <a:spAutoFit/>
            </a:bodyPr>
            <a:lstStyle/>
            <a:p>
              <a:pPr marL="12700">
                <a:lnSpc>
                  <a:spcPct val="100000"/>
                </a:lnSpc>
                <a:spcBef>
                  <a:spcPts val="100"/>
                </a:spcBef>
              </a:pPr>
              <a:r>
                <a:rPr sz="800" spc="65" dirty="0">
                  <a:latin typeface="Arial Unicode MS"/>
                  <a:cs typeface="Arial Unicode MS"/>
                </a:rPr>
                <a:t>利害關係人關注氣候議題</a:t>
              </a:r>
              <a:endParaRPr sz="800" dirty="0">
                <a:latin typeface="Arial Unicode MS"/>
                <a:cs typeface="Arial Unicode MS"/>
              </a:endParaRPr>
            </a:p>
          </p:txBody>
        </p:sp>
      </p:grpSp>
      <p:sp>
        <p:nvSpPr>
          <p:cNvPr id="60" name="object 21"/>
          <p:cNvSpPr txBox="1"/>
          <p:nvPr/>
        </p:nvSpPr>
        <p:spPr>
          <a:xfrm>
            <a:off x="6160235" y="1274812"/>
            <a:ext cx="2616491" cy="755976"/>
          </a:xfrm>
          <a:prstGeom prst="rect">
            <a:avLst/>
          </a:prstGeom>
          <a:solidFill>
            <a:srgbClr val="D6E7AF"/>
          </a:solidFill>
        </p:spPr>
        <p:txBody>
          <a:bodyPr vert="horz" wrap="square" lIns="0" tIns="4445" rIns="0" bIns="0" rtlCol="0">
            <a:spAutoFit/>
          </a:bodyPr>
          <a:lstStyle/>
          <a:p>
            <a:pPr marL="88265" marR="191135" algn="just">
              <a:lnSpc>
                <a:spcPct val="111100"/>
              </a:lnSpc>
            </a:pPr>
            <a:r>
              <a:rPr lang="zh-CN" altLang="en-US"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琦聯</a:t>
            </a:r>
            <a:r>
              <a:rPr sz="1100" dirty="0" err="1">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電子成立企業社會責任</a:t>
            </a:r>
            <a:r>
              <a:rPr lang="zh-CN" altLang="en-US"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管理專案團隊，每年通過針對氣候變遷事宜撰寫環境檢測、環境改善工程，充分利用</a:t>
            </a:r>
            <a:r>
              <a:rPr lang="en-US" altLang="zh-CN"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PDCA</a:t>
            </a:r>
            <a:r>
              <a:rPr lang="zh-CN" altLang="en-US"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管理循環，做到持續改善。</a:t>
            </a:r>
            <a:endParaRPr sz="11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61" name="object 22"/>
          <p:cNvSpPr txBox="1"/>
          <p:nvPr/>
        </p:nvSpPr>
        <p:spPr>
          <a:xfrm>
            <a:off x="6182744" y="2733936"/>
            <a:ext cx="2593983" cy="1615827"/>
          </a:xfrm>
          <a:prstGeom prst="rect">
            <a:avLst/>
          </a:prstGeom>
          <a:solidFill>
            <a:srgbClr val="E2EEF5"/>
          </a:solidFill>
        </p:spPr>
        <p:txBody>
          <a:bodyPr vert="horz" wrap="square" lIns="0" tIns="91440" rIns="0" bIns="0" rtlCol="0">
            <a:spAutoFit/>
          </a:bodyPr>
          <a:lstStyle/>
          <a:p>
            <a:pPr marL="88265">
              <a:lnSpc>
                <a:spcPct val="100000"/>
              </a:lnSpc>
              <a:spcBef>
                <a:spcPts val="720"/>
              </a:spcBef>
            </a:pPr>
            <a:r>
              <a:rPr lang="zh-CN" altLang="en-US"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琦聯電子通過年度評估</a:t>
            </a:r>
            <a:r>
              <a:rPr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各項氣候變遷風險，並配合環境、能源法規的相關要求，訂定合規且能有效提升企業效益的策略及目標。在製程上，如優化能資源使用效率、管理廢棄物的排放、提高再生能源使用的比例等；在業務上，則以提高綠能產業、低碳產品的營收占比回應在社會大眾及消費者間被不斷提升永續產品需求</a:t>
            </a:r>
            <a:r>
              <a:rPr lang="zh-CN" altLang="en-US" sz="1100" dirty="0">
                <a:solidFill>
                  <a:srgbClr val="3E3A39"/>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sz="11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62" name="object 140"/>
          <p:cNvSpPr/>
          <p:nvPr/>
        </p:nvSpPr>
        <p:spPr>
          <a:xfrm>
            <a:off x="4886291" y="1274812"/>
            <a:ext cx="1161415" cy="1161415"/>
          </a:xfrm>
          <a:custGeom>
            <a:avLst/>
            <a:gdLst/>
            <a:ahLst/>
            <a:cxnLst/>
            <a:rect l="l" t="t" r="r" b="b"/>
            <a:pathLst>
              <a:path w="1161415" h="1161414">
                <a:moveTo>
                  <a:pt x="0" y="0"/>
                </a:moveTo>
                <a:lnTo>
                  <a:pt x="1161288" y="0"/>
                </a:lnTo>
                <a:lnTo>
                  <a:pt x="1161288" y="1161287"/>
                </a:lnTo>
                <a:lnTo>
                  <a:pt x="0" y="1161287"/>
                </a:lnTo>
                <a:lnTo>
                  <a:pt x="0" y="0"/>
                </a:lnTo>
                <a:close/>
              </a:path>
            </a:pathLst>
          </a:custGeom>
          <a:solidFill>
            <a:srgbClr val="D3942D">
              <a:alpha val="50000"/>
            </a:srgbClr>
          </a:solidFill>
        </p:spPr>
        <p:txBody>
          <a:bodyPr wrap="square" lIns="0" tIns="0" rIns="0" bIns="0" rtlCol="0"/>
          <a:lstStyle/>
          <a:p>
            <a:endParaRPr/>
          </a:p>
        </p:txBody>
      </p:sp>
      <p:sp>
        <p:nvSpPr>
          <p:cNvPr id="63" name="object 141"/>
          <p:cNvSpPr/>
          <p:nvPr/>
        </p:nvSpPr>
        <p:spPr>
          <a:xfrm>
            <a:off x="4886291" y="1361910"/>
            <a:ext cx="1062355" cy="1062355"/>
          </a:xfrm>
          <a:custGeom>
            <a:avLst/>
            <a:gdLst/>
            <a:ahLst/>
            <a:cxnLst/>
            <a:rect l="l" t="t" r="r" b="b"/>
            <a:pathLst>
              <a:path w="1062354" h="1062355">
                <a:moveTo>
                  <a:pt x="530999" y="0"/>
                </a:moveTo>
                <a:lnTo>
                  <a:pt x="482667" y="2169"/>
                </a:lnTo>
                <a:lnTo>
                  <a:pt x="435550" y="8554"/>
                </a:lnTo>
                <a:lnTo>
                  <a:pt x="389837" y="18967"/>
                </a:lnTo>
                <a:lnTo>
                  <a:pt x="345714" y="33219"/>
                </a:lnTo>
                <a:lnTo>
                  <a:pt x="303370" y="51125"/>
                </a:lnTo>
                <a:lnTo>
                  <a:pt x="262991" y="72495"/>
                </a:lnTo>
                <a:lnTo>
                  <a:pt x="224766" y="97143"/>
                </a:lnTo>
                <a:lnTo>
                  <a:pt x="188881" y="124881"/>
                </a:lnTo>
                <a:lnTo>
                  <a:pt x="155524" y="155522"/>
                </a:lnTo>
                <a:lnTo>
                  <a:pt x="124882" y="188878"/>
                </a:lnTo>
                <a:lnTo>
                  <a:pt x="97144" y="224763"/>
                </a:lnTo>
                <a:lnTo>
                  <a:pt x="72495" y="262987"/>
                </a:lnTo>
                <a:lnTo>
                  <a:pt x="51125" y="303365"/>
                </a:lnTo>
                <a:lnTo>
                  <a:pt x="33220" y="345708"/>
                </a:lnTo>
                <a:lnTo>
                  <a:pt x="18967" y="389829"/>
                </a:lnTo>
                <a:lnTo>
                  <a:pt x="8554" y="435541"/>
                </a:lnTo>
                <a:lnTo>
                  <a:pt x="2169" y="482656"/>
                </a:lnTo>
                <a:lnTo>
                  <a:pt x="0" y="530986"/>
                </a:lnTo>
                <a:lnTo>
                  <a:pt x="2169" y="579319"/>
                </a:lnTo>
                <a:lnTo>
                  <a:pt x="8554" y="626436"/>
                </a:lnTo>
                <a:lnTo>
                  <a:pt x="18967" y="672149"/>
                </a:lnTo>
                <a:lnTo>
                  <a:pt x="33220" y="716272"/>
                </a:lnTo>
                <a:lnTo>
                  <a:pt x="51125" y="758616"/>
                </a:lnTo>
                <a:lnTo>
                  <a:pt x="72495" y="798995"/>
                </a:lnTo>
                <a:lnTo>
                  <a:pt x="97144" y="837220"/>
                </a:lnTo>
                <a:lnTo>
                  <a:pt x="124882" y="873105"/>
                </a:lnTo>
                <a:lnTo>
                  <a:pt x="155524" y="906462"/>
                </a:lnTo>
                <a:lnTo>
                  <a:pt x="188881" y="937103"/>
                </a:lnTo>
                <a:lnTo>
                  <a:pt x="224766" y="964842"/>
                </a:lnTo>
                <a:lnTo>
                  <a:pt x="262991" y="989490"/>
                </a:lnTo>
                <a:lnTo>
                  <a:pt x="303370" y="1010861"/>
                </a:lnTo>
                <a:lnTo>
                  <a:pt x="345714" y="1028766"/>
                </a:lnTo>
                <a:lnTo>
                  <a:pt x="389837" y="1043019"/>
                </a:lnTo>
                <a:lnTo>
                  <a:pt x="435550" y="1053431"/>
                </a:lnTo>
                <a:lnTo>
                  <a:pt x="482667" y="1059816"/>
                </a:lnTo>
                <a:lnTo>
                  <a:pt x="530999" y="1061986"/>
                </a:lnTo>
                <a:lnTo>
                  <a:pt x="579332" y="1059816"/>
                </a:lnTo>
                <a:lnTo>
                  <a:pt x="626448" y="1053431"/>
                </a:lnTo>
                <a:lnTo>
                  <a:pt x="672162" y="1043019"/>
                </a:lnTo>
                <a:lnTo>
                  <a:pt x="716284" y="1028766"/>
                </a:lnTo>
                <a:lnTo>
                  <a:pt x="758629" y="1010861"/>
                </a:lnTo>
                <a:lnTo>
                  <a:pt x="799007" y="989490"/>
                </a:lnTo>
                <a:lnTo>
                  <a:pt x="837233" y="964842"/>
                </a:lnTo>
                <a:lnTo>
                  <a:pt x="873118" y="937103"/>
                </a:lnTo>
                <a:lnTo>
                  <a:pt x="906475" y="906462"/>
                </a:lnTo>
                <a:lnTo>
                  <a:pt x="937116" y="873105"/>
                </a:lnTo>
                <a:lnTo>
                  <a:pt x="964855" y="837220"/>
                </a:lnTo>
                <a:lnTo>
                  <a:pt x="989503" y="798995"/>
                </a:lnTo>
                <a:lnTo>
                  <a:pt x="1010874" y="758616"/>
                </a:lnTo>
                <a:lnTo>
                  <a:pt x="1028779" y="716272"/>
                </a:lnTo>
                <a:lnTo>
                  <a:pt x="1043031" y="672149"/>
                </a:lnTo>
                <a:lnTo>
                  <a:pt x="1053444" y="626436"/>
                </a:lnTo>
                <a:lnTo>
                  <a:pt x="1059829" y="579319"/>
                </a:lnTo>
                <a:lnTo>
                  <a:pt x="1061999" y="530986"/>
                </a:lnTo>
                <a:lnTo>
                  <a:pt x="1059829" y="482656"/>
                </a:lnTo>
                <a:lnTo>
                  <a:pt x="1053444" y="435541"/>
                </a:lnTo>
                <a:lnTo>
                  <a:pt x="1043031" y="389829"/>
                </a:lnTo>
                <a:lnTo>
                  <a:pt x="1028779" y="345708"/>
                </a:lnTo>
                <a:lnTo>
                  <a:pt x="1010874" y="303365"/>
                </a:lnTo>
                <a:lnTo>
                  <a:pt x="989503" y="262987"/>
                </a:lnTo>
                <a:lnTo>
                  <a:pt x="964855" y="224763"/>
                </a:lnTo>
                <a:lnTo>
                  <a:pt x="937116" y="188878"/>
                </a:lnTo>
                <a:lnTo>
                  <a:pt x="906475" y="155522"/>
                </a:lnTo>
                <a:lnTo>
                  <a:pt x="873118" y="124881"/>
                </a:lnTo>
                <a:lnTo>
                  <a:pt x="837233" y="97143"/>
                </a:lnTo>
                <a:lnTo>
                  <a:pt x="799007" y="72495"/>
                </a:lnTo>
                <a:lnTo>
                  <a:pt x="758629" y="51125"/>
                </a:lnTo>
                <a:lnTo>
                  <a:pt x="716284" y="33219"/>
                </a:lnTo>
                <a:lnTo>
                  <a:pt x="672162" y="18967"/>
                </a:lnTo>
                <a:lnTo>
                  <a:pt x="626448" y="8554"/>
                </a:lnTo>
                <a:lnTo>
                  <a:pt x="579332" y="2169"/>
                </a:lnTo>
                <a:lnTo>
                  <a:pt x="530999" y="0"/>
                </a:lnTo>
                <a:close/>
              </a:path>
            </a:pathLst>
          </a:custGeom>
          <a:solidFill>
            <a:srgbClr val="D6E7AF"/>
          </a:solidFill>
        </p:spPr>
        <p:txBody>
          <a:bodyPr wrap="square" lIns="0" tIns="0" rIns="0" bIns="0" rtlCol="0"/>
          <a:lstStyle/>
          <a:p>
            <a:endParaRPr/>
          </a:p>
        </p:txBody>
      </p:sp>
      <p:sp>
        <p:nvSpPr>
          <p:cNvPr id="64" name="object 142"/>
          <p:cNvSpPr/>
          <p:nvPr/>
        </p:nvSpPr>
        <p:spPr>
          <a:xfrm>
            <a:off x="4886291" y="1361910"/>
            <a:ext cx="1062355" cy="1062355"/>
          </a:xfrm>
          <a:custGeom>
            <a:avLst/>
            <a:gdLst/>
            <a:ahLst/>
            <a:cxnLst/>
            <a:rect l="l" t="t" r="r" b="b"/>
            <a:pathLst>
              <a:path w="1062354" h="1062355">
                <a:moveTo>
                  <a:pt x="530999" y="1061986"/>
                </a:moveTo>
                <a:lnTo>
                  <a:pt x="579332" y="1059816"/>
                </a:lnTo>
                <a:lnTo>
                  <a:pt x="626448" y="1053431"/>
                </a:lnTo>
                <a:lnTo>
                  <a:pt x="672162" y="1043019"/>
                </a:lnTo>
                <a:lnTo>
                  <a:pt x="716284" y="1028766"/>
                </a:lnTo>
                <a:lnTo>
                  <a:pt x="758629" y="1010861"/>
                </a:lnTo>
                <a:lnTo>
                  <a:pt x="799007" y="989490"/>
                </a:lnTo>
                <a:lnTo>
                  <a:pt x="837233" y="964842"/>
                </a:lnTo>
                <a:lnTo>
                  <a:pt x="873118" y="937103"/>
                </a:lnTo>
                <a:lnTo>
                  <a:pt x="906475" y="906462"/>
                </a:lnTo>
                <a:lnTo>
                  <a:pt x="937116" y="873105"/>
                </a:lnTo>
                <a:lnTo>
                  <a:pt x="964855" y="837220"/>
                </a:lnTo>
                <a:lnTo>
                  <a:pt x="989503" y="798995"/>
                </a:lnTo>
                <a:lnTo>
                  <a:pt x="1010874" y="758616"/>
                </a:lnTo>
                <a:lnTo>
                  <a:pt x="1028779" y="716272"/>
                </a:lnTo>
                <a:lnTo>
                  <a:pt x="1043031" y="672149"/>
                </a:lnTo>
                <a:lnTo>
                  <a:pt x="1053444" y="626436"/>
                </a:lnTo>
                <a:lnTo>
                  <a:pt x="1059829" y="579319"/>
                </a:lnTo>
                <a:lnTo>
                  <a:pt x="1061999" y="530986"/>
                </a:lnTo>
                <a:lnTo>
                  <a:pt x="1059829" y="482656"/>
                </a:lnTo>
                <a:lnTo>
                  <a:pt x="1053444" y="435541"/>
                </a:lnTo>
                <a:lnTo>
                  <a:pt x="1043031" y="389829"/>
                </a:lnTo>
                <a:lnTo>
                  <a:pt x="1028779" y="345708"/>
                </a:lnTo>
                <a:lnTo>
                  <a:pt x="1010874" y="303365"/>
                </a:lnTo>
                <a:lnTo>
                  <a:pt x="989503" y="262987"/>
                </a:lnTo>
                <a:lnTo>
                  <a:pt x="964855" y="224763"/>
                </a:lnTo>
                <a:lnTo>
                  <a:pt x="937116" y="188878"/>
                </a:lnTo>
                <a:lnTo>
                  <a:pt x="906475" y="155522"/>
                </a:lnTo>
                <a:lnTo>
                  <a:pt x="873118" y="124881"/>
                </a:lnTo>
                <a:lnTo>
                  <a:pt x="837233" y="97143"/>
                </a:lnTo>
                <a:lnTo>
                  <a:pt x="799007" y="72495"/>
                </a:lnTo>
                <a:lnTo>
                  <a:pt x="758629" y="51125"/>
                </a:lnTo>
                <a:lnTo>
                  <a:pt x="716284" y="33219"/>
                </a:lnTo>
                <a:lnTo>
                  <a:pt x="672162" y="18967"/>
                </a:lnTo>
                <a:lnTo>
                  <a:pt x="626448" y="8554"/>
                </a:lnTo>
                <a:lnTo>
                  <a:pt x="579332" y="2169"/>
                </a:lnTo>
                <a:lnTo>
                  <a:pt x="530999" y="0"/>
                </a:lnTo>
                <a:lnTo>
                  <a:pt x="482667" y="2169"/>
                </a:lnTo>
                <a:lnTo>
                  <a:pt x="435550" y="8554"/>
                </a:lnTo>
                <a:lnTo>
                  <a:pt x="389837" y="18967"/>
                </a:lnTo>
                <a:lnTo>
                  <a:pt x="345714" y="33219"/>
                </a:lnTo>
                <a:lnTo>
                  <a:pt x="303370" y="51125"/>
                </a:lnTo>
                <a:lnTo>
                  <a:pt x="262991" y="72495"/>
                </a:lnTo>
                <a:lnTo>
                  <a:pt x="224766" y="97143"/>
                </a:lnTo>
                <a:lnTo>
                  <a:pt x="188881" y="124881"/>
                </a:lnTo>
                <a:lnTo>
                  <a:pt x="155524" y="155522"/>
                </a:lnTo>
                <a:lnTo>
                  <a:pt x="124882" y="188878"/>
                </a:lnTo>
                <a:lnTo>
                  <a:pt x="97144" y="224763"/>
                </a:lnTo>
                <a:lnTo>
                  <a:pt x="72495" y="262987"/>
                </a:lnTo>
                <a:lnTo>
                  <a:pt x="51125" y="303365"/>
                </a:lnTo>
                <a:lnTo>
                  <a:pt x="33220" y="345708"/>
                </a:lnTo>
                <a:lnTo>
                  <a:pt x="18967" y="389829"/>
                </a:lnTo>
                <a:lnTo>
                  <a:pt x="8554" y="435541"/>
                </a:lnTo>
                <a:lnTo>
                  <a:pt x="2169" y="482656"/>
                </a:lnTo>
                <a:lnTo>
                  <a:pt x="0" y="530986"/>
                </a:lnTo>
                <a:lnTo>
                  <a:pt x="2169" y="579319"/>
                </a:lnTo>
                <a:lnTo>
                  <a:pt x="8554" y="626436"/>
                </a:lnTo>
                <a:lnTo>
                  <a:pt x="18967" y="672149"/>
                </a:lnTo>
                <a:lnTo>
                  <a:pt x="33220" y="716272"/>
                </a:lnTo>
                <a:lnTo>
                  <a:pt x="51125" y="758616"/>
                </a:lnTo>
                <a:lnTo>
                  <a:pt x="72495" y="798995"/>
                </a:lnTo>
                <a:lnTo>
                  <a:pt x="97144" y="837220"/>
                </a:lnTo>
                <a:lnTo>
                  <a:pt x="124882" y="873105"/>
                </a:lnTo>
                <a:lnTo>
                  <a:pt x="155524" y="906462"/>
                </a:lnTo>
                <a:lnTo>
                  <a:pt x="188881" y="937103"/>
                </a:lnTo>
                <a:lnTo>
                  <a:pt x="224766" y="964842"/>
                </a:lnTo>
                <a:lnTo>
                  <a:pt x="262991" y="989490"/>
                </a:lnTo>
                <a:lnTo>
                  <a:pt x="303370" y="1010861"/>
                </a:lnTo>
                <a:lnTo>
                  <a:pt x="345714" y="1028766"/>
                </a:lnTo>
                <a:lnTo>
                  <a:pt x="389837" y="1043019"/>
                </a:lnTo>
                <a:lnTo>
                  <a:pt x="435550" y="1053431"/>
                </a:lnTo>
                <a:lnTo>
                  <a:pt x="482667" y="1059816"/>
                </a:lnTo>
                <a:lnTo>
                  <a:pt x="530999" y="1061986"/>
                </a:lnTo>
                <a:close/>
              </a:path>
            </a:pathLst>
          </a:custGeom>
          <a:ln w="38100">
            <a:solidFill>
              <a:srgbClr val="FFFFFF"/>
            </a:solidFill>
          </a:ln>
        </p:spPr>
        <p:txBody>
          <a:bodyPr wrap="square" lIns="0" tIns="0" rIns="0" bIns="0" rtlCol="0"/>
          <a:lstStyle/>
          <a:p>
            <a:endParaRPr/>
          </a:p>
        </p:txBody>
      </p:sp>
      <p:sp>
        <p:nvSpPr>
          <p:cNvPr id="65" name="object 143"/>
          <p:cNvSpPr txBox="1"/>
          <p:nvPr/>
        </p:nvSpPr>
        <p:spPr>
          <a:xfrm>
            <a:off x="5251035" y="1753037"/>
            <a:ext cx="319405" cy="208279"/>
          </a:xfrm>
          <a:prstGeom prst="rect">
            <a:avLst/>
          </a:prstGeom>
        </p:spPr>
        <p:txBody>
          <a:bodyPr vert="horz" wrap="square" lIns="0" tIns="12700" rIns="0" bIns="0" rtlCol="0">
            <a:spAutoFit/>
          </a:bodyPr>
          <a:lstStyle/>
          <a:p>
            <a:pPr>
              <a:lnSpc>
                <a:spcPct val="100000"/>
              </a:lnSpc>
              <a:spcBef>
                <a:spcPts val="100"/>
              </a:spcBef>
            </a:pPr>
            <a:r>
              <a:rPr sz="1200" spc="5" dirty="0">
                <a:solidFill>
                  <a:srgbClr val="3E3A39"/>
                </a:solidFill>
                <a:latin typeface="Arial Unicode MS"/>
                <a:cs typeface="Arial Unicode MS"/>
              </a:rPr>
              <a:t>治理</a:t>
            </a:r>
            <a:endParaRPr sz="1200" dirty="0">
              <a:latin typeface="Arial Unicode MS"/>
              <a:cs typeface="Arial Unicode MS"/>
            </a:endParaRPr>
          </a:p>
        </p:txBody>
      </p:sp>
      <p:sp>
        <p:nvSpPr>
          <p:cNvPr id="66" name="object 144"/>
          <p:cNvSpPr/>
          <p:nvPr/>
        </p:nvSpPr>
        <p:spPr>
          <a:xfrm>
            <a:off x="4860032" y="2921709"/>
            <a:ext cx="1161415" cy="1161415"/>
          </a:xfrm>
          <a:custGeom>
            <a:avLst/>
            <a:gdLst/>
            <a:ahLst/>
            <a:cxnLst/>
            <a:rect l="l" t="t" r="r" b="b"/>
            <a:pathLst>
              <a:path w="1161415" h="1161414">
                <a:moveTo>
                  <a:pt x="0" y="0"/>
                </a:moveTo>
                <a:lnTo>
                  <a:pt x="1161288" y="0"/>
                </a:lnTo>
                <a:lnTo>
                  <a:pt x="1161288" y="1161287"/>
                </a:lnTo>
                <a:lnTo>
                  <a:pt x="0" y="1161287"/>
                </a:lnTo>
                <a:lnTo>
                  <a:pt x="0" y="0"/>
                </a:lnTo>
                <a:close/>
              </a:path>
            </a:pathLst>
          </a:custGeom>
          <a:solidFill>
            <a:srgbClr val="D3942D">
              <a:alpha val="50000"/>
            </a:srgbClr>
          </a:solidFill>
        </p:spPr>
        <p:txBody>
          <a:bodyPr wrap="square" lIns="0" tIns="0" rIns="0" bIns="0" rtlCol="0"/>
          <a:lstStyle/>
          <a:p>
            <a:endParaRPr/>
          </a:p>
        </p:txBody>
      </p:sp>
      <p:sp>
        <p:nvSpPr>
          <p:cNvPr id="67" name="object 145"/>
          <p:cNvSpPr/>
          <p:nvPr/>
        </p:nvSpPr>
        <p:spPr>
          <a:xfrm>
            <a:off x="4886291" y="2942893"/>
            <a:ext cx="1062355" cy="1062355"/>
          </a:xfrm>
          <a:custGeom>
            <a:avLst/>
            <a:gdLst/>
            <a:ahLst/>
            <a:cxnLst/>
            <a:rect l="l" t="t" r="r" b="b"/>
            <a:pathLst>
              <a:path w="1062354" h="1062354">
                <a:moveTo>
                  <a:pt x="530999" y="0"/>
                </a:moveTo>
                <a:lnTo>
                  <a:pt x="482667" y="2169"/>
                </a:lnTo>
                <a:lnTo>
                  <a:pt x="435550" y="8554"/>
                </a:lnTo>
                <a:lnTo>
                  <a:pt x="389837" y="18967"/>
                </a:lnTo>
                <a:lnTo>
                  <a:pt x="345714" y="33219"/>
                </a:lnTo>
                <a:lnTo>
                  <a:pt x="303370" y="51125"/>
                </a:lnTo>
                <a:lnTo>
                  <a:pt x="262991" y="72495"/>
                </a:lnTo>
                <a:lnTo>
                  <a:pt x="224766" y="97143"/>
                </a:lnTo>
                <a:lnTo>
                  <a:pt x="188881" y="124881"/>
                </a:lnTo>
                <a:lnTo>
                  <a:pt x="155524" y="155522"/>
                </a:lnTo>
                <a:lnTo>
                  <a:pt x="124882" y="188878"/>
                </a:lnTo>
                <a:lnTo>
                  <a:pt x="97144" y="224763"/>
                </a:lnTo>
                <a:lnTo>
                  <a:pt x="72495" y="262987"/>
                </a:lnTo>
                <a:lnTo>
                  <a:pt x="51125" y="303365"/>
                </a:lnTo>
                <a:lnTo>
                  <a:pt x="33220" y="345708"/>
                </a:lnTo>
                <a:lnTo>
                  <a:pt x="18967" y="389829"/>
                </a:lnTo>
                <a:lnTo>
                  <a:pt x="8554" y="435541"/>
                </a:lnTo>
                <a:lnTo>
                  <a:pt x="2169" y="482656"/>
                </a:lnTo>
                <a:lnTo>
                  <a:pt x="0" y="530986"/>
                </a:lnTo>
                <a:lnTo>
                  <a:pt x="2169" y="579319"/>
                </a:lnTo>
                <a:lnTo>
                  <a:pt x="8554" y="626436"/>
                </a:lnTo>
                <a:lnTo>
                  <a:pt x="18967" y="672149"/>
                </a:lnTo>
                <a:lnTo>
                  <a:pt x="33220" y="716272"/>
                </a:lnTo>
                <a:lnTo>
                  <a:pt x="51125" y="758616"/>
                </a:lnTo>
                <a:lnTo>
                  <a:pt x="72495" y="798995"/>
                </a:lnTo>
                <a:lnTo>
                  <a:pt x="97144" y="837220"/>
                </a:lnTo>
                <a:lnTo>
                  <a:pt x="124882" y="873105"/>
                </a:lnTo>
                <a:lnTo>
                  <a:pt x="155524" y="906462"/>
                </a:lnTo>
                <a:lnTo>
                  <a:pt x="188881" y="937103"/>
                </a:lnTo>
                <a:lnTo>
                  <a:pt x="224766" y="964842"/>
                </a:lnTo>
                <a:lnTo>
                  <a:pt x="262991" y="989490"/>
                </a:lnTo>
                <a:lnTo>
                  <a:pt x="303370" y="1010861"/>
                </a:lnTo>
                <a:lnTo>
                  <a:pt x="345714" y="1028766"/>
                </a:lnTo>
                <a:lnTo>
                  <a:pt x="389837" y="1043019"/>
                </a:lnTo>
                <a:lnTo>
                  <a:pt x="435550" y="1053431"/>
                </a:lnTo>
                <a:lnTo>
                  <a:pt x="482667" y="1059816"/>
                </a:lnTo>
                <a:lnTo>
                  <a:pt x="530999" y="1061986"/>
                </a:lnTo>
                <a:lnTo>
                  <a:pt x="579332" y="1059816"/>
                </a:lnTo>
                <a:lnTo>
                  <a:pt x="626448" y="1053431"/>
                </a:lnTo>
                <a:lnTo>
                  <a:pt x="672162" y="1043019"/>
                </a:lnTo>
                <a:lnTo>
                  <a:pt x="716284" y="1028766"/>
                </a:lnTo>
                <a:lnTo>
                  <a:pt x="758629" y="1010861"/>
                </a:lnTo>
                <a:lnTo>
                  <a:pt x="799007" y="989490"/>
                </a:lnTo>
                <a:lnTo>
                  <a:pt x="837233" y="964842"/>
                </a:lnTo>
                <a:lnTo>
                  <a:pt x="873118" y="937103"/>
                </a:lnTo>
                <a:lnTo>
                  <a:pt x="906475" y="906462"/>
                </a:lnTo>
                <a:lnTo>
                  <a:pt x="937116" y="873105"/>
                </a:lnTo>
                <a:lnTo>
                  <a:pt x="964855" y="837220"/>
                </a:lnTo>
                <a:lnTo>
                  <a:pt x="989503" y="798995"/>
                </a:lnTo>
                <a:lnTo>
                  <a:pt x="1010874" y="758616"/>
                </a:lnTo>
                <a:lnTo>
                  <a:pt x="1028779" y="716272"/>
                </a:lnTo>
                <a:lnTo>
                  <a:pt x="1043031" y="672149"/>
                </a:lnTo>
                <a:lnTo>
                  <a:pt x="1053444" y="626436"/>
                </a:lnTo>
                <a:lnTo>
                  <a:pt x="1059829" y="579319"/>
                </a:lnTo>
                <a:lnTo>
                  <a:pt x="1061999" y="530986"/>
                </a:lnTo>
                <a:lnTo>
                  <a:pt x="1059829" y="482656"/>
                </a:lnTo>
                <a:lnTo>
                  <a:pt x="1053444" y="435541"/>
                </a:lnTo>
                <a:lnTo>
                  <a:pt x="1043031" y="389829"/>
                </a:lnTo>
                <a:lnTo>
                  <a:pt x="1028779" y="345708"/>
                </a:lnTo>
                <a:lnTo>
                  <a:pt x="1010874" y="303365"/>
                </a:lnTo>
                <a:lnTo>
                  <a:pt x="989503" y="262987"/>
                </a:lnTo>
                <a:lnTo>
                  <a:pt x="964855" y="224763"/>
                </a:lnTo>
                <a:lnTo>
                  <a:pt x="937116" y="188878"/>
                </a:lnTo>
                <a:lnTo>
                  <a:pt x="906475" y="155522"/>
                </a:lnTo>
                <a:lnTo>
                  <a:pt x="873118" y="124881"/>
                </a:lnTo>
                <a:lnTo>
                  <a:pt x="837233" y="97143"/>
                </a:lnTo>
                <a:lnTo>
                  <a:pt x="799007" y="72495"/>
                </a:lnTo>
                <a:lnTo>
                  <a:pt x="758629" y="51125"/>
                </a:lnTo>
                <a:lnTo>
                  <a:pt x="716284" y="33219"/>
                </a:lnTo>
                <a:lnTo>
                  <a:pt x="672162" y="18967"/>
                </a:lnTo>
                <a:lnTo>
                  <a:pt x="626448" y="8554"/>
                </a:lnTo>
                <a:lnTo>
                  <a:pt x="579332" y="2169"/>
                </a:lnTo>
                <a:lnTo>
                  <a:pt x="530999" y="0"/>
                </a:lnTo>
                <a:close/>
              </a:path>
            </a:pathLst>
          </a:custGeom>
          <a:solidFill>
            <a:srgbClr val="D3E5F0"/>
          </a:solidFill>
        </p:spPr>
        <p:txBody>
          <a:bodyPr wrap="square" lIns="0" tIns="0" rIns="0" bIns="0" rtlCol="0"/>
          <a:lstStyle/>
          <a:p>
            <a:endParaRPr/>
          </a:p>
        </p:txBody>
      </p:sp>
      <p:sp>
        <p:nvSpPr>
          <p:cNvPr id="68" name="object 146"/>
          <p:cNvSpPr/>
          <p:nvPr/>
        </p:nvSpPr>
        <p:spPr>
          <a:xfrm>
            <a:off x="4886291" y="2942893"/>
            <a:ext cx="1062355" cy="1062355"/>
          </a:xfrm>
          <a:custGeom>
            <a:avLst/>
            <a:gdLst/>
            <a:ahLst/>
            <a:cxnLst/>
            <a:rect l="l" t="t" r="r" b="b"/>
            <a:pathLst>
              <a:path w="1062354" h="1062354">
                <a:moveTo>
                  <a:pt x="530999" y="1061986"/>
                </a:moveTo>
                <a:lnTo>
                  <a:pt x="579332" y="1059816"/>
                </a:lnTo>
                <a:lnTo>
                  <a:pt x="626448" y="1053431"/>
                </a:lnTo>
                <a:lnTo>
                  <a:pt x="672162" y="1043019"/>
                </a:lnTo>
                <a:lnTo>
                  <a:pt x="716284" y="1028766"/>
                </a:lnTo>
                <a:lnTo>
                  <a:pt x="758629" y="1010861"/>
                </a:lnTo>
                <a:lnTo>
                  <a:pt x="799007" y="989490"/>
                </a:lnTo>
                <a:lnTo>
                  <a:pt x="837233" y="964842"/>
                </a:lnTo>
                <a:lnTo>
                  <a:pt x="873118" y="937103"/>
                </a:lnTo>
                <a:lnTo>
                  <a:pt x="906475" y="906462"/>
                </a:lnTo>
                <a:lnTo>
                  <a:pt x="937116" y="873105"/>
                </a:lnTo>
                <a:lnTo>
                  <a:pt x="964855" y="837220"/>
                </a:lnTo>
                <a:lnTo>
                  <a:pt x="989503" y="798995"/>
                </a:lnTo>
                <a:lnTo>
                  <a:pt x="1010874" y="758616"/>
                </a:lnTo>
                <a:lnTo>
                  <a:pt x="1028779" y="716272"/>
                </a:lnTo>
                <a:lnTo>
                  <a:pt x="1043031" y="672149"/>
                </a:lnTo>
                <a:lnTo>
                  <a:pt x="1053444" y="626436"/>
                </a:lnTo>
                <a:lnTo>
                  <a:pt x="1059829" y="579319"/>
                </a:lnTo>
                <a:lnTo>
                  <a:pt x="1061999" y="530986"/>
                </a:lnTo>
                <a:lnTo>
                  <a:pt x="1059829" y="482656"/>
                </a:lnTo>
                <a:lnTo>
                  <a:pt x="1053444" y="435541"/>
                </a:lnTo>
                <a:lnTo>
                  <a:pt x="1043031" y="389829"/>
                </a:lnTo>
                <a:lnTo>
                  <a:pt x="1028779" y="345708"/>
                </a:lnTo>
                <a:lnTo>
                  <a:pt x="1010874" y="303365"/>
                </a:lnTo>
                <a:lnTo>
                  <a:pt x="989503" y="262987"/>
                </a:lnTo>
                <a:lnTo>
                  <a:pt x="964855" y="224763"/>
                </a:lnTo>
                <a:lnTo>
                  <a:pt x="937116" y="188878"/>
                </a:lnTo>
                <a:lnTo>
                  <a:pt x="906475" y="155522"/>
                </a:lnTo>
                <a:lnTo>
                  <a:pt x="873118" y="124881"/>
                </a:lnTo>
                <a:lnTo>
                  <a:pt x="837233" y="97143"/>
                </a:lnTo>
                <a:lnTo>
                  <a:pt x="799007" y="72495"/>
                </a:lnTo>
                <a:lnTo>
                  <a:pt x="758629" y="51125"/>
                </a:lnTo>
                <a:lnTo>
                  <a:pt x="716284" y="33219"/>
                </a:lnTo>
                <a:lnTo>
                  <a:pt x="672162" y="18967"/>
                </a:lnTo>
                <a:lnTo>
                  <a:pt x="626448" y="8554"/>
                </a:lnTo>
                <a:lnTo>
                  <a:pt x="579332" y="2169"/>
                </a:lnTo>
                <a:lnTo>
                  <a:pt x="530999" y="0"/>
                </a:lnTo>
                <a:lnTo>
                  <a:pt x="482667" y="2169"/>
                </a:lnTo>
                <a:lnTo>
                  <a:pt x="435550" y="8554"/>
                </a:lnTo>
                <a:lnTo>
                  <a:pt x="389837" y="18967"/>
                </a:lnTo>
                <a:lnTo>
                  <a:pt x="345714" y="33219"/>
                </a:lnTo>
                <a:lnTo>
                  <a:pt x="303370" y="51125"/>
                </a:lnTo>
                <a:lnTo>
                  <a:pt x="262991" y="72495"/>
                </a:lnTo>
                <a:lnTo>
                  <a:pt x="224766" y="97143"/>
                </a:lnTo>
                <a:lnTo>
                  <a:pt x="188881" y="124881"/>
                </a:lnTo>
                <a:lnTo>
                  <a:pt x="155524" y="155522"/>
                </a:lnTo>
                <a:lnTo>
                  <a:pt x="124882" y="188878"/>
                </a:lnTo>
                <a:lnTo>
                  <a:pt x="97144" y="224763"/>
                </a:lnTo>
                <a:lnTo>
                  <a:pt x="72495" y="262987"/>
                </a:lnTo>
                <a:lnTo>
                  <a:pt x="51125" y="303365"/>
                </a:lnTo>
                <a:lnTo>
                  <a:pt x="33220" y="345708"/>
                </a:lnTo>
                <a:lnTo>
                  <a:pt x="18967" y="389829"/>
                </a:lnTo>
                <a:lnTo>
                  <a:pt x="8554" y="435541"/>
                </a:lnTo>
                <a:lnTo>
                  <a:pt x="2169" y="482656"/>
                </a:lnTo>
                <a:lnTo>
                  <a:pt x="0" y="530986"/>
                </a:lnTo>
                <a:lnTo>
                  <a:pt x="2169" y="579319"/>
                </a:lnTo>
                <a:lnTo>
                  <a:pt x="8554" y="626436"/>
                </a:lnTo>
                <a:lnTo>
                  <a:pt x="18967" y="672149"/>
                </a:lnTo>
                <a:lnTo>
                  <a:pt x="33220" y="716272"/>
                </a:lnTo>
                <a:lnTo>
                  <a:pt x="51125" y="758616"/>
                </a:lnTo>
                <a:lnTo>
                  <a:pt x="72495" y="798995"/>
                </a:lnTo>
                <a:lnTo>
                  <a:pt x="97144" y="837220"/>
                </a:lnTo>
                <a:lnTo>
                  <a:pt x="124882" y="873105"/>
                </a:lnTo>
                <a:lnTo>
                  <a:pt x="155524" y="906462"/>
                </a:lnTo>
                <a:lnTo>
                  <a:pt x="188881" y="937103"/>
                </a:lnTo>
                <a:lnTo>
                  <a:pt x="224766" y="964842"/>
                </a:lnTo>
                <a:lnTo>
                  <a:pt x="262991" y="989490"/>
                </a:lnTo>
                <a:lnTo>
                  <a:pt x="303370" y="1010861"/>
                </a:lnTo>
                <a:lnTo>
                  <a:pt x="345714" y="1028766"/>
                </a:lnTo>
                <a:lnTo>
                  <a:pt x="389837" y="1043019"/>
                </a:lnTo>
                <a:lnTo>
                  <a:pt x="435550" y="1053431"/>
                </a:lnTo>
                <a:lnTo>
                  <a:pt x="482667" y="1059816"/>
                </a:lnTo>
                <a:lnTo>
                  <a:pt x="530999" y="1061986"/>
                </a:lnTo>
                <a:close/>
              </a:path>
            </a:pathLst>
          </a:custGeom>
          <a:ln w="38100">
            <a:solidFill>
              <a:srgbClr val="FFFFFF"/>
            </a:solidFill>
          </a:ln>
        </p:spPr>
        <p:txBody>
          <a:bodyPr wrap="square" lIns="0" tIns="0" rIns="0" bIns="0" rtlCol="0"/>
          <a:lstStyle/>
          <a:p>
            <a:endParaRPr/>
          </a:p>
        </p:txBody>
      </p:sp>
      <p:sp>
        <p:nvSpPr>
          <p:cNvPr id="69" name="object 147"/>
          <p:cNvSpPr txBox="1"/>
          <p:nvPr/>
        </p:nvSpPr>
        <p:spPr>
          <a:xfrm>
            <a:off x="5245955" y="3356431"/>
            <a:ext cx="33210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3E3A39"/>
                </a:solidFill>
                <a:latin typeface="Arial Unicode MS"/>
                <a:cs typeface="Arial Unicode MS"/>
              </a:rPr>
              <a:t>策略</a:t>
            </a:r>
            <a:endParaRPr sz="1200" dirty="0">
              <a:latin typeface="Arial Unicode MS"/>
              <a:cs typeface="Arial Unicode MS"/>
            </a:endParaRPr>
          </a:p>
        </p:txBody>
      </p:sp>
    </p:spTree>
    <p:extLst>
      <p:ext uri="{BB962C8B-B14F-4D97-AF65-F5344CB8AC3E}">
        <p14:creationId xmlns:p14="http://schemas.microsoft.com/office/powerpoint/2010/main" val="1031585105"/>
      </p:ext>
    </p:extLst>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noChangeArrowheads="1"/>
            <a:extLst>
              <a:ext uri="{84589F7E-364E-4C9E-8A38-B11213B215E9}">
                <a14:cameraTool xmlns:a14="http://schemas.microsoft.com/office/drawing/2010/main" cellRange="$A$1:$L$35"/>
              </a:ext>
            </a:extLst>
          </p:cNvPicPr>
          <p:nvPr/>
        </p:nvPicPr>
        <p:blipFill>
          <a:blip r:embed="rId2"/>
          <a:srcRect/>
          <a:stretch>
            <a:fillRect/>
          </a:stretch>
        </p:blipFill>
        <p:spPr bwMode="auto">
          <a:xfrm>
            <a:off x="5726097" y="1004220"/>
            <a:ext cx="2734335" cy="3596427"/>
          </a:xfrm>
          <a:prstGeom prst="rect">
            <a:avLst/>
          </a:prstGeom>
          <a:noFill/>
          <a:extLst>
            <a:ext uri="{909E8E84-426E-40DD-AFC4-6F175D3DCCD1}">
              <a14:hiddenFill xmlns:a14="http://schemas.microsoft.com/office/drawing/2010/main">
                <a:solidFill>
                  <a:srgbClr val="FFFFFF"/>
                </a:solidFill>
              </a14:hiddenFill>
            </a:ext>
          </a:extLst>
        </p:spPr>
      </p:pic>
      <p:grpSp>
        <p:nvGrpSpPr>
          <p:cNvPr id="4" name="组合 3"/>
          <p:cNvGrpSpPr/>
          <p:nvPr/>
        </p:nvGrpSpPr>
        <p:grpSpPr>
          <a:xfrm>
            <a:off x="-2604" y="-6092"/>
            <a:ext cx="576064" cy="836712"/>
            <a:chOff x="841003" y="360040"/>
            <a:chExt cx="504056" cy="836712"/>
          </a:xfrm>
          <a:gradFill>
            <a:gsLst>
              <a:gs pos="0">
                <a:srgbClr val="0E1A40"/>
              </a:gs>
              <a:gs pos="100000">
                <a:srgbClr val="2F5EB0"/>
              </a:gs>
            </a:gsLst>
            <a:lin ang="13800000" scaled="0"/>
          </a:gradFill>
        </p:grpSpPr>
        <p:sp>
          <p:nvSpPr>
            <p:cNvPr id="5" name="矩形 4"/>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KSO_Shape"/>
          <p:cNvSpPr/>
          <p:nvPr/>
        </p:nvSpPr>
        <p:spPr bwMode="auto">
          <a:xfrm>
            <a:off x="139011" y="248515"/>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8" name="object 4"/>
          <p:cNvSpPr txBox="1"/>
          <p:nvPr/>
        </p:nvSpPr>
        <p:spPr>
          <a:xfrm>
            <a:off x="8028384" y="0"/>
            <a:ext cx="1087755" cy="292100"/>
          </a:xfrm>
          <a:prstGeom prst="rect">
            <a:avLst/>
          </a:prstGeom>
        </p:spPr>
        <p:txBody>
          <a:bodyPr vert="horz" wrap="square" lIns="0" tIns="12065" rIns="0" bIns="0" rtlCol="0">
            <a:spAutoFit/>
          </a:bodyPr>
          <a:lstStyle/>
          <a:p>
            <a:pPr marL="12700">
              <a:lnSpc>
                <a:spcPct val="100000"/>
              </a:lnSpc>
              <a:spcBef>
                <a:spcPts val="95"/>
              </a:spcBef>
            </a:pPr>
            <a:r>
              <a:rPr sz="1750" b="1" spc="-60" dirty="0">
                <a:solidFill>
                  <a:srgbClr val="F39700"/>
                </a:solidFill>
                <a:latin typeface="Cambria"/>
                <a:cs typeface="Cambria"/>
              </a:rPr>
              <a:t>ESG</a:t>
            </a:r>
            <a:r>
              <a:rPr sz="1750" b="1" spc="-75" dirty="0">
                <a:solidFill>
                  <a:srgbClr val="F39700"/>
                </a:solidFill>
                <a:latin typeface="Cambria"/>
                <a:cs typeface="Cambria"/>
              </a:rPr>
              <a:t> </a:t>
            </a:r>
            <a:r>
              <a:rPr sz="1750" b="1" spc="-80" dirty="0">
                <a:solidFill>
                  <a:srgbClr val="F39700"/>
                </a:solidFill>
                <a:latin typeface="Cambria"/>
                <a:cs typeface="Cambria"/>
              </a:rPr>
              <a:t>Report</a:t>
            </a:r>
            <a:endParaRPr sz="1750" dirty="0">
              <a:latin typeface="Cambria"/>
              <a:cs typeface="Cambria"/>
            </a:endParaRPr>
          </a:p>
        </p:txBody>
      </p:sp>
      <p:sp>
        <p:nvSpPr>
          <p:cNvPr id="9" name="object 27"/>
          <p:cNvSpPr txBox="1"/>
          <p:nvPr/>
        </p:nvSpPr>
        <p:spPr>
          <a:xfrm>
            <a:off x="431844" y="686604"/>
            <a:ext cx="1710689" cy="197490"/>
          </a:xfrm>
          <a:prstGeom prst="rect">
            <a:avLst/>
          </a:prstGeom>
        </p:spPr>
        <p:txBody>
          <a:bodyPr vert="horz" wrap="square" lIns="0" tIns="12700" rIns="0" bIns="0" rtlCol="0">
            <a:spAutoFit/>
          </a:bodyPr>
          <a:lstStyle/>
          <a:p>
            <a:pPr marL="12700">
              <a:lnSpc>
                <a:spcPct val="100000"/>
              </a:lnSpc>
              <a:spcBef>
                <a:spcPts val="100"/>
              </a:spcBef>
            </a:pPr>
            <a:r>
              <a:rPr lang="zh-CN" altLang="en-US" sz="1200" b="1" spc="5" dirty="0">
                <a:solidFill>
                  <a:srgbClr val="D3942D"/>
                </a:solidFill>
                <a:latin typeface="DengXian"/>
                <a:cs typeface="DengXian"/>
              </a:rPr>
              <a:t>原材料環境</a:t>
            </a:r>
            <a:r>
              <a:rPr sz="1200" b="1" spc="5" dirty="0" err="1">
                <a:solidFill>
                  <a:srgbClr val="D3942D"/>
                </a:solidFill>
                <a:latin typeface="DengXian"/>
                <a:cs typeface="DengXian"/>
              </a:rPr>
              <a:t>風險</a:t>
            </a:r>
            <a:r>
              <a:rPr lang="zh-CN" altLang="en-US" sz="1200" b="1" spc="5" dirty="0">
                <a:solidFill>
                  <a:srgbClr val="D3942D"/>
                </a:solidFill>
                <a:latin typeface="DengXian"/>
                <a:cs typeface="DengXian"/>
              </a:rPr>
              <a:t>管理</a:t>
            </a:r>
            <a:endParaRPr sz="1200" dirty="0">
              <a:solidFill>
                <a:srgbClr val="D3942D"/>
              </a:solidFill>
              <a:latin typeface="DengXian"/>
              <a:cs typeface="DengXian"/>
            </a:endParaRPr>
          </a:p>
        </p:txBody>
      </p:sp>
      <p:pic>
        <p:nvPicPr>
          <p:cNvPr id="12" name="图片 11"/>
          <p:cNvPicPr>
            <a:picLocks noChangeAspect="1" noChangeArrowheads="1"/>
            <a:extLst>
              <a:ext uri="{84589F7E-364E-4C9E-8A38-B11213B215E9}">
                <a14:cameraTool xmlns:a14="http://schemas.microsoft.com/office/drawing/2010/main" cellRange="$A$1:$L$32"/>
              </a:ext>
            </a:extLst>
          </p:cNvPicPr>
          <p:nvPr/>
        </p:nvPicPr>
        <p:blipFill>
          <a:blip r:embed="rId3"/>
          <a:srcRect/>
          <a:stretch>
            <a:fillRect/>
          </a:stretch>
        </p:blipFill>
        <p:spPr bwMode="auto">
          <a:xfrm>
            <a:off x="2518481" y="1004220"/>
            <a:ext cx="2845608" cy="3722955"/>
          </a:xfrm>
          <a:prstGeom prst="rect">
            <a:avLst/>
          </a:prstGeom>
          <a:noFill/>
          <a:extLst>
            <a:ext uri="{909E8E84-426E-40DD-AFC4-6F175D3DCCD1}">
              <a14:hiddenFill xmlns:a14="http://schemas.microsoft.com/office/drawing/2010/main">
                <a:solidFill>
                  <a:srgbClr val="FFFFFF"/>
                </a:solidFill>
              </a14:hiddenFill>
            </a:ext>
          </a:extLst>
        </p:spPr>
      </p:pic>
      <p:sp>
        <p:nvSpPr>
          <p:cNvPr id="14" name="横卷形 13"/>
          <p:cNvSpPr/>
          <p:nvPr/>
        </p:nvSpPr>
        <p:spPr>
          <a:xfrm rot="16200000">
            <a:off x="-700888" y="2103797"/>
            <a:ext cx="3919036" cy="1767807"/>
          </a:xfrm>
          <a:prstGeom prst="horizontalScroll">
            <a:avLst/>
          </a:prstGeom>
          <a:gradFill flip="none" rotWithShape="1">
            <a:gsLst>
              <a:gs pos="0">
                <a:schemeClr val="bg1">
                  <a:lumMod val="75000"/>
                </a:schemeClr>
              </a:gs>
              <a:gs pos="50000">
                <a:schemeClr val="bg1">
                  <a:lumMod val="95000"/>
                </a:schemeClr>
              </a:gs>
              <a:gs pos="100000">
                <a:schemeClr val="bg1"/>
              </a:gs>
            </a:gsLst>
            <a:lin ang="2700000" scaled="1"/>
            <a:tileRect/>
          </a:gradFill>
          <a:ln w="12700">
            <a:solidFill>
              <a:srgbClr val="F47914"/>
            </a:solidFill>
          </a:ln>
          <a:effectLst>
            <a:outerShdw blurRad="254000" dist="190500" dir="3540000" sx="105000" sy="105000" algn="tl" rotWithShape="0">
              <a:srgbClr val="A44A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2700000" scaled="1"/>
                <a:tileRect/>
              </a:gradFill>
            </a:endParaRPr>
          </a:p>
        </p:txBody>
      </p:sp>
      <p:sp>
        <p:nvSpPr>
          <p:cNvPr id="15" name="TextBox 14"/>
          <p:cNvSpPr txBox="1"/>
          <p:nvPr/>
        </p:nvSpPr>
        <p:spPr>
          <a:xfrm>
            <a:off x="755576" y="1346820"/>
            <a:ext cx="1111002" cy="3231654"/>
          </a:xfrm>
          <a:prstGeom prst="rect">
            <a:avLst/>
          </a:prstGeom>
          <a:noFill/>
        </p:spPr>
        <p:txBody>
          <a:bodyPr wrap="square" rtlCol="0">
            <a:spAutoFit/>
          </a:bodyPr>
          <a:lstStyle/>
          <a:p>
            <a:r>
              <a:rPr lang="zh-CN" altLang="en-US" sz="1200" dirty="0">
                <a:solidFill>
                  <a:srgbClr val="0000FF"/>
                </a:solidFill>
              </a:rPr>
              <a:t>東莞琦聯電子有限公司通過建立</a:t>
            </a:r>
            <a:r>
              <a:rPr lang="en-US" altLang="zh-CN" sz="1200" dirty="0">
                <a:solidFill>
                  <a:srgbClr val="0000FF"/>
                </a:solidFill>
              </a:rPr>
              <a:t>《</a:t>
            </a:r>
            <a:r>
              <a:rPr lang="zh-CN" altLang="en-US" sz="1200" dirty="0">
                <a:solidFill>
                  <a:srgbClr val="0000FF"/>
                </a:solidFill>
              </a:rPr>
              <a:t>有害物質管理程序</a:t>
            </a:r>
            <a:r>
              <a:rPr lang="en-US" altLang="zh-CN" sz="1200" dirty="0">
                <a:solidFill>
                  <a:srgbClr val="0000FF"/>
                </a:solidFill>
              </a:rPr>
              <a:t>》</a:t>
            </a:r>
            <a:r>
              <a:rPr lang="zh-CN" altLang="en-US" sz="1200" dirty="0">
                <a:solidFill>
                  <a:srgbClr val="0000FF"/>
                </a:solidFill>
              </a:rPr>
              <a:t>隨時更新有關材料有害物質的管理的最新規定，並達到符合法規標準與國際標準，在管理過程中有自有的實驗室檢測，對供應商的原材料也在進料檢驗中必須完全符合要求</a:t>
            </a:r>
          </a:p>
        </p:txBody>
      </p:sp>
      <p:sp>
        <p:nvSpPr>
          <p:cNvPr id="16" name="object 170"/>
          <p:cNvSpPr txBox="1"/>
          <p:nvPr/>
        </p:nvSpPr>
        <p:spPr>
          <a:xfrm>
            <a:off x="3257209" y="4630788"/>
            <a:ext cx="1368152" cy="177613"/>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dirty="0">
                <a:latin typeface="Arial Unicode MS"/>
                <a:cs typeface="Arial Unicode MS"/>
              </a:rPr>
              <a:t>供應商管理針對</a:t>
            </a:r>
            <a:r>
              <a:rPr lang="en-US" altLang="zh-CN" sz="850" dirty="0">
                <a:latin typeface="Arial Unicode MS"/>
                <a:cs typeface="Arial Unicode MS"/>
              </a:rPr>
              <a:t>Reach</a:t>
            </a:r>
            <a:r>
              <a:rPr lang="zh-CN" altLang="en-US" sz="850" dirty="0">
                <a:latin typeface="Arial Unicode MS"/>
                <a:cs typeface="Arial Unicode MS"/>
              </a:rPr>
              <a:t>調查</a:t>
            </a:r>
            <a:endParaRPr sz="850" dirty="0">
              <a:latin typeface="Arial Unicode MS"/>
              <a:cs typeface="Arial Unicode MS"/>
            </a:endParaRPr>
          </a:p>
        </p:txBody>
      </p:sp>
      <p:sp>
        <p:nvSpPr>
          <p:cNvPr id="17" name="object 170"/>
          <p:cNvSpPr txBox="1"/>
          <p:nvPr/>
        </p:nvSpPr>
        <p:spPr>
          <a:xfrm>
            <a:off x="6660232" y="4630788"/>
            <a:ext cx="1115140" cy="197233"/>
          </a:xfrm>
          <a:prstGeom prst="rect">
            <a:avLst/>
          </a:prstGeom>
        </p:spPr>
        <p:txBody>
          <a:bodyPr vert="horz" wrap="square" lIns="0" tIns="12700" rIns="0" bIns="0" rtlCol="0">
            <a:spAutoFit/>
          </a:bodyPr>
          <a:lstStyle/>
          <a:p>
            <a:pPr marL="12700" marR="5080" algn="just">
              <a:lnSpc>
                <a:spcPct val="140700"/>
              </a:lnSpc>
              <a:spcBef>
                <a:spcPts val="100"/>
              </a:spcBef>
            </a:pPr>
            <a:r>
              <a:rPr lang="zh-CN" altLang="en-US" sz="850" dirty="0">
                <a:latin typeface="Arial Unicode MS"/>
                <a:cs typeface="Arial Unicode MS"/>
              </a:rPr>
              <a:t>供應商的無毒承諾書</a:t>
            </a:r>
            <a:endParaRPr sz="850" dirty="0">
              <a:latin typeface="Arial Unicode MS"/>
              <a:cs typeface="Arial Unicode MS"/>
            </a:endParaRPr>
          </a:p>
        </p:txBody>
      </p:sp>
    </p:spTree>
    <p:extLst>
      <p:ext uri="{BB962C8B-B14F-4D97-AF65-F5344CB8AC3E}">
        <p14:creationId xmlns:p14="http://schemas.microsoft.com/office/powerpoint/2010/main" val="1371123209"/>
      </p:ext>
    </p:extLst>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604" y="-6092"/>
            <a:ext cx="576064" cy="836712"/>
            <a:chOff x="841003" y="360040"/>
            <a:chExt cx="504056" cy="836712"/>
          </a:xfrm>
          <a:gradFill>
            <a:gsLst>
              <a:gs pos="0">
                <a:srgbClr val="0E1A40"/>
              </a:gs>
              <a:gs pos="100000">
                <a:srgbClr val="2F5EB0"/>
              </a:gs>
            </a:gsLst>
            <a:lin ang="13800000" scaled="0"/>
          </a:gradFill>
        </p:grpSpPr>
        <p:sp>
          <p:nvSpPr>
            <p:cNvPr id="6" name="矩形 5"/>
            <p:cNvSpPr/>
            <p:nvPr/>
          </p:nvSpPr>
          <p:spPr>
            <a:xfrm>
              <a:off x="841003" y="360040"/>
              <a:ext cx="504056" cy="5486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rot="10800000">
              <a:off x="841003" y="908720"/>
              <a:ext cx="504056" cy="288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KSO_Shape"/>
          <p:cNvSpPr/>
          <p:nvPr/>
        </p:nvSpPr>
        <p:spPr bwMode="auto">
          <a:xfrm>
            <a:off x="139011" y="248515"/>
            <a:ext cx="292833" cy="222065"/>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0" name="object 4"/>
          <p:cNvSpPr txBox="1"/>
          <p:nvPr/>
        </p:nvSpPr>
        <p:spPr>
          <a:xfrm>
            <a:off x="8028384" y="0"/>
            <a:ext cx="1087755" cy="292100"/>
          </a:xfrm>
          <a:prstGeom prst="rect">
            <a:avLst/>
          </a:prstGeom>
        </p:spPr>
        <p:txBody>
          <a:bodyPr vert="horz" wrap="square" lIns="0" tIns="12065" rIns="0" bIns="0" rtlCol="0">
            <a:spAutoFit/>
          </a:bodyPr>
          <a:lstStyle/>
          <a:p>
            <a:pPr marL="12700">
              <a:lnSpc>
                <a:spcPct val="100000"/>
              </a:lnSpc>
              <a:spcBef>
                <a:spcPts val="95"/>
              </a:spcBef>
            </a:pPr>
            <a:r>
              <a:rPr sz="1750" b="1" spc="-60" dirty="0">
                <a:solidFill>
                  <a:srgbClr val="F39700"/>
                </a:solidFill>
                <a:latin typeface="Cambria"/>
                <a:cs typeface="Cambria"/>
              </a:rPr>
              <a:t>ESG</a:t>
            </a:r>
            <a:r>
              <a:rPr sz="1750" b="1" spc="-75" dirty="0">
                <a:solidFill>
                  <a:srgbClr val="F39700"/>
                </a:solidFill>
                <a:latin typeface="Cambria"/>
                <a:cs typeface="Cambria"/>
              </a:rPr>
              <a:t> </a:t>
            </a:r>
            <a:r>
              <a:rPr sz="1750" b="1" spc="-80" dirty="0">
                <a:solidFill>
                  <a:srgbClr val="F39700"/>
                </a:solidFill>
                <a:latin typeface="Cambria"/>
                <a:cs typeface="Cambria"/>
              </a:rPr>
              <a:t>Report</a:t>
            </a:r>
            <a:endParaRPr sz="1750" dirty="0">
              <a:latin typeface="Cambria"/>
              <a:cs typeface="Cambria"/>
            </a:endParaRPr>
          </a:p>
        </p:txBody>
      </p:sp>
      <p:sp>
        <p:nvSpPr>
          <p:cNvPr id="70" name="TextBox 69"/>
          <p:cNvSpPr txBox="1"/>
          <p:nvPr/>
        </p:nvSpPr>
        <p:spPr>
          <a:xfrm>
            <a:off x="436172" y="1130796"/>
            <a:ext cx="2551651" cy="1200329"/>
          </a:xfrm>
          <a:prstGeom prst="rect">
            <a:avLst/>
          </a:prstGeom>
          <a:noFill/>
        </p:spPr>
        <p:txBody>
          <a:bodyPr wrap="square" rtlCol="0">
            <a:spAutoFit/>
          </a:bodyPr>
          <a:lstStyle/>
          <a:p>
            <a:r>
              <a:rPr lang="zh-CN" altLang="en-US" sz="1200" dirty="0">
                <a:solidFill>
                  <a:srgbClr val="0000FF"/>
                </a:solidFill>
              </a:rPr>
              <a:t>東莞琦聯電子有限公司通過對有害物質的管理，每年依要求進行消減計劃的更新，截止在</a:t>
            </a:r>
            <a:r>
              <a:rPr lang="en-US" altLang="zh-CN" sz="1200" dirty="0">
                <a:solidFill>
                  <a:srgbClr val="0000FF"/>
                </a:solidFill>
              </a:rPr>
              <a:t>2024</a:t>
            </a:r>
            <a:r>
              <a:rPr lang="zh-CN" altLang="en-US" sz="1200" dirty="0">
                <a:solidFill>
                  <a:srgbClr val="0000FF"/>
                </a:solidFill>
              </a:rPr>
              <a:t>年</a:t>
            </a:r>
            <a:r>
              <a:rPr lang="en-US" altLang="zh-CN" sz="1200" dirty="0">
                <a:solidFill>
                  <a:srgbClr val="0000FF"/>
                </a:solidFill>
              </a:rPr>
              <a:t>11</a:t>
            </a:r>
            <a:r>
              <a:rPr lang="zh-CN" altLang="en-US" sz="1200" dirty="0">
                <a:solidFill>
                  <a:srgbClr val="0000FF"/>
                </a:solidFill>
              </a:rPr>
              <a:t>月</a:t>
            </a:r>
            <a:r>
              <a:rPr lang="en-US" altLang="zh-CN" sz="1200" dirty="0">
                <a:solidFill>
                  <a:srgbClr val="0000FF"/>
                </a:solidFill>
              </a:rPr>
              <a:t>7</a:t>
            </a:r>
            <a:r>
              <a:rPr lang="zh-CN" altLang="en-US" sz="1200" dirty="0">
                <a:solidFill>
                  <a:srgbClr val="0000FF"/>
                </a:solidFill>
              </a:rPr>
              <a:t>日，</a:t>
            </a:r>
            <a:r>
              <a:rPr lang="en-US" altLang="zh-CN" sz="1200" dirty="0">
                <a:solidFill>
                  <a:srgbClr val="0000FF"/>
                </a:solidFill>
              </a:rPr>
              <a:t>ECHAC</a:t>
            </a:r>
            <a:r>
              <a:rPr lang="zh-CN" altLang="en-US" sz="1200" dirty="0">
                <a:solidFill>
                  <a:srgbClr val="0000FF"/>
                </a:solidFill>
              </a:rPr>
              <a:t>發布</a:t>
            </a:r>
            <a:r>
              <a:rPr lang="en-US" altLang="zh-CN" sz="1200" dirty="0">
                <a:solidFill>
                  <a:srgbClr val="0000FF"/>
                </a:solidFill>
              </a:rPr>
              <a:t>SVHC</a:t>
            </a:r>
            <a:r>
              <a:rPr lang="zh-CN" altLang="en-US" sz="1200" dirty="0">
                <a:solidFill>
                  <a:srgbClr val="0000FF"/>
                </a:solidFill>
              </a:rPr>
              <a:t>最新清單，累計管控達</a:t>
            </a:r>
            <a:r>
              <a:rPr lang="en-US" altLang="zh-CN" sz="1200" dirty="0">
                <a:solidFill>
                  <a:srgbClr val="0000FF"/>
                </a:solidFill>
              </a:rPr>
              <a:t>242</a:t>
            </a:r>
            <a:r>
              <a:rPr lang="zh-CN" altLang="en-US" sz="1200" dirty="0">
                <a:solidFill>
                  <a:srgbClr val="0000FF"/>
                </a:solidFill>
              </a:rPr>
              <a:t>項，公司在有害物質的管控過程中完成符合要求。</a:t>
            </a:r>
          </a:p>
        </p:txBody>
      </p:sp>
      <p:sp>
        <p:nvSpPr>
          <p:cNvPr id="71" name="object 27"/>
          <p:cNvSpPr txBox="1"/>
          <p:nvPr/>
        </p:nvSpPr>
        <p:spPr>
          <a:xfrm>
            <a:off x="683568" y="731876"/>
            <a:ext cx="1710689" cy="197490"/>
          </a:xfrm>
          <a:prstGeom prst="rect">
            <a:avLst/>
          </a:prstGeom>
        </p:spPr>
        <p:txBody>
          <a:bodyPr vert="horz" wrap="square" lIns="0" tIns="12700" rIns="0" bIns="0" rtlCol="0">
            <a:spAutoFit/>
          </a:bodyPr>
          <a:lstStyle/>
          <a:p>
            <a:pPr marL="12700">
              <a:lnSpc>
                <a:spcPct val="100000"/>
              </a:lnSpc>
              <a:spcBef>
                <a:spcPts val="100"/>
              </a:spcBef>
            </a:pPr>
            <a:r>
              <a:rPr lang="zh-CN" altLang="en-US" sz="1200" b="1" spc="5" dirty="0">
                <a:solidFill>
                  <a:srgbClr val="D3942D"/>
                </a:solidFill>
                <a:latin typeface="DengXian"/>
                <a:cs typeface="DengXian"/>
              </a:rPr>
              <a:t>原材料有害物質消減</a:t>
            </a:r>
            <a:endParaRPr sz="1200" dirty="0">
              <a:solidFill>
                <a:srgbClr val="D3942D"/>
              </a:solidFill>
              <a:latin typeface="DengXian"/>
              <a:cs typeface="DengXian"/>
            </a:endParaRPr>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799" y="2498948"/>
            <a:ext cx="2302396" cy="2302396"/>
          </a:xfrm>
          <a:prstGeom prst="rect">
            <a:avLst/>
          </a:prstGeom>
        </p:spPr>
      </p:pic>
      <p:pic>
        <p:nvPicPr>
          <p:cNvPr id="430" name="图片 429"/>
          <p:cNvPicPr>
            <a:picLocks noChangeAspect="1" noChangeArrowheads="1"/>
            <a:extLst>
              <a:ext uri="{84589F7E-364E-4C9E-8A38-B11213B215E9}">
                <a14:cameraTool xmlns:a14="http://schemas.microsoft.com/office/drawing/2010/main" cellRange="$A$1:$G$32"/>
              </a:ext>
            </a:extLst>
          </p:cNvPicPr>
          <p:nvPr/>
        </p:nvPicPr>
        <p:blipFill>
          <a:blip r:embed="rId4"/>
          <a:srcRect/>
          <a:stretch>
            <a:fillRect/>
          </a:stretch>
        </p:blipFill>
        <p:spPr bwMode="auto">
          <a:xfrm>
            <a:off x="3707904" y="621741"/>
            <a:ext cx="4968552" cy="4181252"/>
          </a:xfrm>
          <a:prstGeom prst="rect">
            <a:avLst/>
          </a:prstGeom>
          <a:solidFill>
            <a:schemeClr val="accent2"/>
          </a:solidFill>
        </p:spPr>
      </p:pic>
      <p:sp>
        <p:nvSpPr>
          <p:cNvPr id="427" name="Freeform 360"/>
          <p:cNvSpPr>
            <a:spLocks/>
          </p:cNvSpPr>
          <p:nvPr/>
        </p:nvSpPr>
        <p:spPr bwMode="auto">
          <a:xfrm>
            <a:off x="5508104" y="3779817"/>
            <a:ext cx="573088" cy="720725"/>
          </a:xfrm>
          <a:custGeom>
            <a:avLst/>
            <a:gdLst>
              <a:gd name="T0" fmla="*/ 0 w 361"/>
              <a:gd name="T1" fmla="*/ 0 h 454"/>
              <a:gd name="T2" fmla="*/ 361 w 361"/>
              <a:gd name="T3" fmla="*/ 0 h 454"/>
              <a:gd name="T4" fmla="*/ 361 w 361"/>
              <a:gd name="T5" fmla="*/ 324 h 454"/>
              <a:gd name="T6" fmla="*/ 227 w 361"/>
              <a:gd name="T7" fmla="*/ 324 h 454"/>
              <a:gd name="T8" fmla="*/ 227 w 361"/>
              <a:gd name="T9" fmla="*/ 394 h 454"/>
              <a:gd name="T10" fmla="*/ 272 w 361"/>
              <a:gd name="T11" fmla="*/ 394 h 454"/>
              <a:gd name="T12" fmla="*/ 181 w 361"/>
              <a:gd name="T13" fmla="*/ 454 h 454"/>
              <a:gd name="T14" fmla="*/ 89 w 361"/>
              <a:gd name="T15" fmla="*/ 394 h 454"/>
              <a:gd name="T16" fmla="*/ 135 w 361"/>
              <a:gd name="T17" fmla="*/ 394 h 454"/>
              <a:gd name="T18" fmla="*/ 135 w 361"/>
              <a:gd name="T19" fmla="*/ 324 h 454"/>
              <a:gd name="T20" fmla="*/ 0 w 361"/>
              <a:gd name="T21" fmla="*/ 324 h 454"/>
              <a:gd name="T22" fmla="*/ 0 w 361"/>
              <a:gd name="T23"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 h="454">
                <a:moveTo>
                  <a:pt x="0" y="0"/>
                </a:moveTo>
                <a:lnTo>
                  <a:pt x="361" y="0"/>
                </a:lnTo>
                <a:lnTo>
                  <a:pt x="361" y="324"/>
                </a:lnTo>
                <a:lnTo>
                  <a:pt x="227" y="324"/>
                </a:lnTo>
                <a:lnTo>
                  <a:pt x="227" y="394"/>
                </a:lnTo>
                <a:lnTo>
                  <a:pt x="272" y="394"/>
                </a:lnTo>
                <a:lnTo>
                  <a:pt x="181" y="454"/>
                </a:lnTo>
                <a:lnTo>
                  <a:pt x="89" y="394"/>
                </a:lnTo>
                <a:lnTo>
                  <a:pt x="135" y="394"/>
                </a:lnTo>
                <a:lnTo>
                  <a:pt x="135" y="324"/>
                </a:lnTo>
                <a:lnTo>
                  <a:pt x="0" y="324"/>
                </a:lnTo>
                <a:lnTo>
                  <a:pt x="0" y="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rtl="1"/>
            <a:r>
              <a:rPr lang="en-US" altLang="zh-TW" sz="500" dirty="0"/>
              <a:t>2023</a:t>
            </a:r>
            <a:r>
              <a:rPr lang="zh-CN" altLang="zh-TW" sz="500" dirty="0"/>
              <a:t>年</a:t>
            </a:r>
            <a:r>
              <a:rPr lang="en-US" altLang="zh-CN" sz="500" dirty="0"/>
              <a:t>1</a:t>
            </a:r>
            <a:r>
              <a:rPr lang="zh-CN" altLang="zh-TW" sz="500" dirty="0"/>
              <a:t>月</a:t>
            </a:r>
            <a:r>
              <a:rPr lang="en-US" altLang="zh-CN" sz="500" dirty="0"/>
              <a:t>7</a:t>
            </a:r>
            <a:r>
              <a:rPr lang="zh-CN" altLang="zh-TW" sz="500" dirty="0"/>
              <a:t>日，</a:t>
            </a:r>
            <a:r>
              <a:rPr lang="en-US" altLang="zh-TW" sz="500" dirty="0"/>
              <a:t>ECHA</a:t>
            </a:r>
            <a:r>
              <a:rPr lang="zh-CN" altLang="zh-TW" sz="500" dirty="0"/>
              <a:t>發布第</a:t>
            </a:r>
            <a:r>
              <a:rPr lang="en-US" altLang="zh-CN" sz="500" dirty="0"/>
              <a:t>28</a:t>
            </a:r>
            <a:r>
              <a:rPr lang="zh-CN" altLang="zh-TW" sz="500" dirty="0"/>
              <a:t>批</a:t>
            </a:r>
            <a:r>
              <a:rPr lang="en-US" altLang="zh-TW" sz="500" dirty="0"/>
              <a:t>SVHC</a:t>
            </a:r>
            <a:r>
              <a:rPr lang="zh-CN" altLang="zh-TW" sz="500" dirty="0"/>
              <a:t>清单（</a:t>
            </a:r>
            <a:r>
              <a:rPr lang="en-US" altLang="zh-CN" sz="500" dirty="0"/>
              <a:t>9</a:t>
            </a:r>
            <a:r>
              <a:rPr lang="zh-CN" altLang="zh-TW" sz="500" dirty="0"/>
              <a:t>項），共计</a:t>
            </a:r>
            <a:r>
              <a:rPr lang="en-US" altLang="zh-TW" sz="500" dirty="0"/>
              <a:t>233</a:t>
            </a:r>
            <a:r>
              <a:rPr lang="zh-CN" altLang="zh-TW" sz="500" dirty="0"/>
              <a:t>項</a:t>
            </a:r>
            <a:r>
              <a:rPr lang="zh-CN" altLang="en-US" sz="500" dirty="0"/>
              <a:t>。</a:t>
            </a:r>
            <a:endParaRPr lang="zh-TW" altLang="zh-TW" sz="500" dirty="0"/>
          </a:p>
        </p:txBody>
      </p:sp>
      <p:sp>
        <p:nvSpPr>
          <p:cNvPr id="428" name="Rectangle 381"/>
          <p:cNvSpPr>
            <a:spLocks noChangeArrowheads="1"/>
          </p:cNvSpPr>
          <p:nvPr/>
        </p:nvSpPr>
        <p:spPr bwMode="auto">
          <a:xfrm>
            <a:off x="5690666" y="4677492"/>
            <a:ext cx="20839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202</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3</a:t>
            </a: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.0</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1</a:t>
            </a:r>
            <a:endParaRPr kumimoji="0" lang="zh-CN" altLang="zh-CN" sz="18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429" name="Line 382"/>
          <p:cNvSpPr>
            <a:spLocks noChangeShapeType="1"/>
          </p:cNvSpPr>
          <p:nvPr/>
        </p:nvSpPr>
        <p:spPr bwMode="auto">
          <a:xfrm flipH="1">
            <a:off x="5793059" y="4486896"/>
            <a:ext cx="1588" cy="190596"/>
          </a:xfrm>
          <a:prstGeom prst="line">
            <a:avLst/>
          </a:prstGeom>
          <a:noFill/>
          <a:ln w="31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360"/>
          <p:cNvSpPr>
            <a:spLocks/>
          </p:cNvSpPr>
          <p:nvPr/>
        </p:nvSpPr>
        <p:spPr bwMode="auto">
          <a:xfrm>
            <a:off x="6101545" y="3772496"/>
            <a:ext cx="573088" cy="720725"/>
          </a:xfrm>
          <a:custGeom>
            <a:avLst/>
            <a:gdLst>
              <a:gd name="T0" fmla="*/ 0 w 361"/>
              <a:gd name="T1" fmla="*/ 0 h 454"/>
              <a:gd name="T2" fmla="*/ 361 w 361"/>
              <a:gd name="T3" fmla="*/ 0 h 454"/>
              <a:gd name="T4" fmla="*/ 361 w 361"/>
              <a:gd name="T5" fmla="*/ 324 h 454"/>
              <a:gd name="T6" fmla="*/ 227 w 361"/>
              <a:gd name="T7" fmla="*/ 324 h 454"/>
              <a:gd name="T8" fmla="*/ 227 w 361"/>
              <a:gd name="T9" fmla="*/ 394 h 454"/>
              <a:gd name="T10" fmla="*/ 272 w 361"/>
              <a:gd name="T11" fmla="*/ 394 h 454"/>
              <a:gd name="T12" fmla="*/ 181 w 361"/>
              <a:gd name="T13" fmla="*/ 454 h 454"/>
              <a:gd name="T14" fmla="*/ 89 w 361"/>
              <a:gd name="T15" fmla="*/ 394 h 454"/>
              <a:gd name="T16" fmla="*/ 135 w 361"/>
              <a:gd name="T17" fmla="*/ 394 h 454"/>
              <a:gd name="T18" fmla="*/ 135 w 361"/>
              <a:gd name="T19" fmla="*/ 324 h 454"/>
              <a:gd name="T20" fmla="*/ 0 w 361"/>
              <a:gd name="T21" fmla="*/ 324 h 454"/>
              <a:gd name="T22" fmla="*/ 0 w 361"/>
              <a:gd name="T23"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 h="454">
                <a:moveTo>
                  <a:pt x="0" y="0"/>
                </a:moveTo>
                <a:lnTo>
                  <a:pt x="361" y="0"/>
                </a:lnTo>
                <a:lnTo>
                  <a:pt x="361" y="324"/>
                </a:lnTo>
                <a:lnTo>
                  <a:pt x="227" y="324"/>
                </a:lnTo>
                <a:lnTo>
                  <a:pt x="227" y="394"/>
                </a:lnTo>
                <a:lnTo>
                  <a:pt x="272" y="394"/>
                </a:lnTo>
                <a:lnTo>
                  <a:pt x="181" y="454"/>
                </a:lnTo>
                <a:lnTo>
                  <a:pt x="89" y="394"/>
                </a:lnTo>
                <a:lnTo>
                  <a:pt x="135" y="394"/>
                </a:lnTo>
                <a:lnTo>
                  <a:pt x="135" y="324"/>
                </a:lnTo>
                <a:lnTo>
                  <a:pt x="0" y="324"/>
                </a:lnTo>
                <a:lnTo>
                  <a:pt x="0" y="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rtl="1"/>
            <a:r>
              <a:rPr lang="en-US" altLang="zh-TW" sz="500" dirty="0"/>
              <a:t>2023</a:t>
            </a:r>
            <a:r>
              <a:rPr lang="zh-CN" altLang="zh-TW" sz="500" dirty="0"/>
              <a:t>年</a:t>
            </a:r>
            <a:r>
              <a:rPr lang="en-US" altLang="zh-CN" sz="500" dirty="0"/>
              <a:t>6</a:t>
            </a:r>
            <a:r>
              <a:rPr lang="zh-CN" altLang="zh-TW" sz="500" dirty="0"/>
              <a:t>月</a:t>
            </a:r>
            <a:r>
              <a:rPr lang="en-US" altLang="zh-CN" sz="500" dirty="0"/>
              <a:t>14</a:t>
            </a:r>
            <a:r>
              <a:rPr lang="zh-CN" altLang="zh-TW" sz="500" dirty="0"/>
              <a:t>日，</a:t>
            </a:r>
            <a:r>
              <a:rPr lang="en-US" altLang="zh-TW" sz="500" dirty="0"/>
              <a:t>ECHA</a:t>
            </a:r>
            <a:r>
              <a:rPr lang="zh-CN" altLang="zh-TW" sz="500" dirty="0"/>
              <a:t>發布第</a:t>
            </a:r>
            <a:r>
              <a:rPr lang="en-US" altLang="zh-CN" sz="500" dirty="0"/>
              <a:t>29</a:t>
            </a:r>
            <a:r>
              <a:rPr lang="zh-CN" altLang="zh-TW" sz="500" dirty="0"/>
              <a:t>批</a:t>
            </a:r>
            <a:r>
              <a:rPr lang="en-US" altLang="zh-TW" sz="500" dirty="0"/>
              <a:t>SVHC</a:t>
            </a:r>
            <a:r>
              <a:rPr lang="zh-CN" altLang="zh-TW" sz="500" dirty="0"/>
              <a:t>清单（</a:t>
            </a:r>
            <a:r>
              <a:rPr lang="en-US" altLang="zh-CN" sz="500" dirty="0"/>
              <a:t>2</a:t>
            </a:r>
            <a:r>
              <a:rPr lang="zh-CN" altLang="zh-TW" sz="500" dirty="0"/>
              <a:t>項），共计</a:t>
            </a:r>
            <a:r>
              <a:rPr lang="en-US" altLang="zh-TW" sz="500" dirty="0"/>
              <a:t>235</a:t>
            </a:r>
            <a:r>
              <a:rPr lang="zh-CN" altLang="zh-TW" sz="500" dirty="0"/>
              <a:t>項</a:t>
            </a:r>
            <a:r>
              <a:rPr lang="zh-CN" altLang="en-US" sz="500" dirty="0"/>
              <a:t>。</a:t>
            </a:r>
            <a:endParaRPr lang="zh-TW" altLang="zh-TW" sz="500" dirty="0"/>
          </a:p>
        </p:txBody>
      </p:sp>
      <p:sp>
        <p:nvSpPr>
          <p:cNvPr id="16" name="Freeform 360"/>
          <p:cNvSpPr>
            <a:spLocks/>
          </p:cNvSpPr>
          <p:nvPr/>
        </p:nvSpPr>
        <p:spPr bwMode="auto">
          <a:xfrm>
            <a:off x="6698412" y="3772496"/>
            <a:ext cx="573088" cy="720725"/>
          </a:xfrm>
          <a:custGeom>
            <a:avLst/>
            <a:gdLst>
              <a:gd name="T0" fmla="*/ 0 w 361"/>
              <a:gd name="T1" fmla="*/ 0 h 454"/>
              <a:gd name="T2" fmla="*/ 361 w 361"/>
              <a:gd name="T3" fmla="*/ 0 h 454"/>
              <a:gd name="T4" fmla="*/ 361 w 361"/>
              <a:gd name="T5" fmla="*/ 324 h 454"/>
              <a:gd name="T6" fmla="*/ 227 w 361"/>
              <a:gd name="T7" fmla="*/ 324 h 454"/>
              <a:gd name="T8" fmla="*/ 227 w 361"/>
              <a:gd name="T9" fmla="*/ 394 h 454"/>
              <a:gd name="T10" fmla="*/ 272 w 361"/>
              <a:gd name="T11" fmla="*/ 394 h 454"/>
              <a:gd name="T12" fmla="*/ 181 w 361"/>
              <a:gd name="T13" fmla="*/ 454 h 454"/>
              <a:gd name="T14" fmla="*/ 89 w 361"/>
              <a:gd name="T15" fmla="*/ 394 h 454"/>
              <a:gd name="T16" fmla="*/ 135 w 361"/>
              <a:gd name="T17" fmla="*/ 394 h 454"/>
              <a:gd name="T18" fmla="*/ 135 w 361"/>
              <a:gd name="T19" fmla="*/ 324 h 454"/>
              <a:gd name="T20" fmla="*/ 0 w 361"/>
              <a:gd name="T21" fmla="*/ 324 h 454"/>
              <a:gd name="T22" fmla="*/ 0 w 361"/>
              <a:gd name="T23"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 h="454">
                <a:moveTo>
                  <a:pt x="0" y="0"/>
                </a:moveTo>
                <a:lnTo>
                  <a:pt x="361" y="0"/>
                </a:lnTo>
                <a:lnTo>
                  <a:pt x="361" y="324"/>
                </a:lnTo>
                <a:lnTo>
                  <a:pt x="227" y="324"/>
                </a:lnTo>
                <a:lnTo>
                  <a:pt x="227" y="394"/>
                </a:lnTo>
                <a:lnTo>
                  <a:pt x="272" y="394"/>
                </a:lnTo>
                <a:lnTo>
                  <a:pt x="181" y="454"/>
                </a:lnTo>
                <a:lnTo>
                  <a:pt x="89" y="394"/>
                </a:lnTo>
                <a:lnTo>
                  <a:pt x="135" y="394"/>
                </a:lnTo>
                <a:lnTo>
                  <a:pt x="135" y="324"/>
                </a:lnTo>
                <a:lnTo>
                  <a:pt x="0" y="324"/>
                </a:lnTo>
                <a:lnTo>
                  <a:pt x="0" y="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rtl="1"/>
            <a:r>
              <a:rPr lang="en-US" altLang="zh-TW" sz="500" dirty="0"/>
              <a:t>2024</a:t>
            </a:r>
            <a:r>
              <a:rPr lang="zh-CN" altLang="zh-TW" sz="500" dirty="0"/>
              <a:t>年</a:t>
            </a:r>
            <a:r>
              <a:rPr lang="en-US" altLang="zh-CN" sz="500" dirty="0"/>
              <a:t>1</a:t>
            </a:r>
            <a:r>
              <a:rPr lang="zh-CN" altLang="zh-TW" sz="500" dirty="0"/>
              <a:t>月</a:t>
            </a:r>
            <a:r>
              <a:rPr lang="en-US" altLang="zh-CN" sz="500" dirty="0"/>
              <a:t>5</a:t>
            </a:r>
            <a:r>
              <a:rPr lang="zh-CN" altLang="zh-TW" sz="500" dirty="0"/>
              <a:t>日，</a:t>
            </a:r>
            <a:r>
              <a:rPr lang="en-US" altLang="zh-TW" sz="500" dirty="0"/>
              <a:t>ECHA</a:t>
            </a:r>
            <a:r>
              <a:rPr lang="zh-CN" altLang="zh-TW" sz="500" dirty="0"/>
              <a:t>發布第</a:t>
            </a:r>
            <a:r>
              <a:rPr lang="en-US" altLang="zh-CN" sz="500" dirty="0"/>
              <a:t>30</a:t>
            </a:r>
            <a:r>
              <a:rPr lang="zh-CN" altLang="zh-TW" sz="500" dirty="0"/>
              <a:t>批</a:t>
            </a:r>
            <a:r>
              <a:rPr lang="en-US" altLang="zh-TW" sz="500" dirty="0"/>
              <a:t>SVHC</a:t>
            </a:r>
            <a:r>
              <a:rPr lang="zh-CN" altLang="zh-TW" sz="500" dirty="0"/>
              <a:t>清单（</a:t>
            </a:r>
            <a:r>
              <a:rPr lang="en-US" altLang="zh-CN" sz="500" dirty="0"/>
              <a:t>5</a:t>
            </a:r>
            <a:r>
              <a:rPr lang="zh-CN" altLang="zh-TW" sz="500" dirty="0"/>
              <a:t>項），共计</a:t>
            </a:r>
            <a:r>
              <a:rPr lang="en-US" altLang="zh-TW" sz="500" dirty="0"/>
              <a:t>240</a:t>
            </a:r>
            <a:r>
              <a:rPr lang="zh-CN" altLang="zh-TW" sz="500" dirty="0"/>
              <a:t>項</a:t>
            </a:r>
            <a:r>
              <a:rPr lang="zh-CN" altLang="en-US" sz="500" dirty="0"/>
              <a:t>。</a:t>
            </a:r>
            <a:endParaRPr lang="zh-TW" altLang="zh-TW" sz="500" dirty="0"/>
          </a:p>
        </p:txBody>
      </p:sp>
      <p:sp>
        <p:nvSpPr>
          <p:cNvPr id="17" name="Freeform 360"/>
          <p:cNvSpPr>
            <a:spLocks/>
          </p:cNvSpPr>
          <p:nvPr/>
        </p:nvSpPr>
        <p:spPr bwMode="auto">
          <a:xfrm>
            <a:off x="7302940" y="3772495"/>
            <a:ext cx="573088" cy="720725"/>
          </a:xfrm>
          <a:custGeom>
            <a:avLst/>
            <a:gdLst>
              <a:gd name="T0" fmla="*/ 0 w 361"/>
              <a:gd name="T1" fmla="*/ 0 h 454"/>
              <a:gd name="T2" fmla="*/ 361 w 361"/>
              <a:gd name="T3" fmla="*/ 0 h 454"/>
              <a:gd name="T4" fmla="*/ 361 w 361"/>
              <a:gd name="T5" fmla="*/ 324 h 454"/>
              <a:gd name="T6" fmla="*/ 227 w 361"/>
              <a:gd name="T7" fmla="*/ 324 h 454"/>
              <a:gd name="T8" fmla="*/ 227 w 361"/>
              <a:gd name="T9" fmla="*/ 394 h 454"/>
              <a:gd name="T10" fmla="*/ 272 w 361"/>
              <a:gd name="T11" fmla="*/ 394 h 454"/>
              <a:gd name="T12" fmla="*/ 181 w 361"/>
              <a:gd name="T13" fmla="*/ 454 h 454"/>
              <a:gd name="T14" fmla="*/ 89 w 361"/>
              <a:gd name="T15" fmla="*/ 394 h 454"/>
              <a:gd name="T16" fmla="*/ 135 w 361"/>
              <a:gd name="T17" fmla="*/ 394 h 454"/>
              <a:gd name="T18" fmla="*/ 135 w 361"/>
              <a:gd name="T19" fmla="*/ 324 h 454"/>
              <a:gd name="T20" fmla="*/ 0 w 361"/>
              <a:gd name="T21" fmla="*/ 324 h 454"/>
              <a:gd name="T22" fmla="*/ 0 w 361"/>
              <a:gd name="T23"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 h="454">
                <a:moveTo>
                  <a:pt x="0" y="0"/>
                </a:moveTo>
                <a:lnTo>
                  <a:pt x="361" y="0"/>
                </a:lnTo>
                <a:lnTo>
                  <a:pt x="361" y="324"/>
                </a:lnTo>
                <a:lnTo>
                  <a:pt x="227" y="324"/>
                </a:lnTo>
                <a:lnTo>
                  <a:pt x="227" y="394"/>
                </a:lnTo>
                <a:lnTo>
                  <a:pt x="272" y="394"/>
                </a:lnTo>
                <a:lnTo>
                  <a:pt x="181" y="454"/>
                </a:lnTo>
                <a:lnTo>
                  <a:pt x="89" y="394"/>
                </a:lnTo>
                <a:lnTo>
                  <a:pt x="135" y="394"/>
                </a:lnTo>
                <a:lnTo>
                  <a:pt x="135" y="324"/>
                </a:lnTo>
                <a:lnTo>
                  <a:pt x="0" y="324"/>
                </a:lnTo>
                <a:lnTo>
                  <a:pt x="0" y="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rtl="1"/>
            <a:r>
              <a:rPr lang="en-US" altLang="zh-TW" sz="500" dirty="0"/>
              <a:t>2024</a:t>
            </a:r>
            <a:r>
              <a:rPr lang="zh-CN" altLang="zh-TW" sz="500" dirty="0"/>
              <a:t>年</a:t>
            </a:r>
            <a:r>
              <a:rPr lang="en-US" altLang="zh-CN" sz="500" dirty="0"/>
              <a:t>6</a:t>
            </a:r>
            <a:r>
              <a:rPr lang="zh-CN" altLang="zh-TW" sz="500" dirty="0"/>
              <a:t>月</a:t>
            </a:r>
            <a:r>
              <a:rPr lang="en-US" altLang="zh-CN" sz="500" dirty="0"/>
              <a:t>27</a:t>
            </a:r>
            <a:r>
              <a:rPr lang="zh-CN" altLang="zh-TW" sz="500" dirty="0"/>
              <a:t>日，</a:t>
            </a:r>
            <a:r>
              <a:rPr lang="en-US" altLang="zh-TW" sz="500" dirty="0"/>
              <a:t>ECHA</a:t>
            </a:r>
            <a:r>
              <a:rPr lang="zh-CN" altLang="zh-TW" sz="500" dirty="0"/>
              <a:t>發布第</a:t>
            </a:r>
            <a:r>
              <a:rPr lang="en-US" altLang="zh-CN" sz="500" dirty="0"/>
              <a:t>31</a:t>
            </a:r>
            <a:r>
              <a:rPr lang="zh-CN" altLang="zh-TW" sz="500" dirty="0"/>
              <a:t>批</a:t>
            </a:r>
            <a:r>
              <a:rPr lang="en-US" altLang="zh-TW" sz="500" dirty="0"/>
              <a:t>SVHC</a:t>
            </a:r>
            <a:r>
              <a:rPr lang="zh-CN" altLang="zh-TW" sz="500" dirty="0"/>
              <a:t>清单（</a:t>
            </a:r>
            <a:r>
              <a:rPr lang="en-US" altLang="zh-CN" sz="500" dirty="0"/>
              <a:t>1</a:t>
            </a:r>
            <a:r>
              <a:rPr lang="zh-CN" altLang="zh-TW" sz="500" dirty="0"/>
              <a:t>項），共计</a:t>
            </a:r>
            <a:r>
              <a:rPr lang="en-US" altLang="zh-TW" sz="500" dirty="0"/>
              <a:t>241</a:t>
            </a:r>
            <a:r>
              <a:rPr lang="zh-CN" altLang="zh-TW" sz="500" dirty="0"/>
              <a:t>項</a:t>
            </a:r>
            <a:r>
              <a:rPr lang="zh-CN" altLang="en-US" sz="500" dirty="0"/>
              <a:t>。</a:t>
            </a:r>
            <a:endParaRPr lang="zh-TW" altLang="zh-TW" sz="500" dirty="0"/>
          </a:p>
        </p:txBody>
      </p:sp>
      <p:sp>
        <p:nvSpPr>
          <p:cNvPr id="18" name="Freeform 360"/>
          <p:cNvSpPr>
            <a:spLocks/>
          </p:cNvSpPr>
          <p:nvPr/>
        </p:nvSpPr>
        <p:spPr bwMode="auto">
          <a:xfrm>
            <a:off x="7902847" y="3772495"/>
            <a:ext cx="573088" cy="720725"/>
          </a:xfrm>
          <a:custGeom>
            <a:avLst/>
            <a:gdLst>
              <a:gd name="T0" fmla="*/ 0 w 361"/>
              <a:gd name="T1" fmla="*/ 0 h 454"/>
              <a:gd name="T2" fmla="*/ 361 w 361"/>
              <a:gd name="T3" fmla="*/ 0 h 454"/>
              <a:gd name="T4" fmla="*/ 361 w 361"/>
              <a:gd name="T5" fmla="*/ 324 h 454"/>
              <a:gd name="T6" fmla="*/ 227 w 361"/>
              <a:gd name="T7" fmla="*/ 324 h 454"/>
              <a:gd name="T8" fmla="*/ 227 w 361"/>
              <a:gd name="T9" fmla="*/ 394 h 454"/>
              <a:gd name="T10" fmla="*/ 272 w 361"/>
              <a:gd name="T11" fmla="*/ 394 h 454"/>
              <a:gd name="T12" fmla="*/ 181 w 361"/>
              <a:gd name="T13" fmla="*/ 454 h 454"/>
              <a:gd name="T14" fmla="*/ 89 w 361"/>
              <a:gd name="T15" fmla="*/ 394 h 454"/>
              <a:gd name="T16" fmla="*/ 135 w 361"/>
              <a:gd name="T17" fmla="*/ 394 h 454"/>
              <a:gd name="T18" fmla="*/ 135 w 361"/>
              <a:gd name="T19" fmla="*/ 324 h 454"/>
              <a:gd name="T20" fmla="*/ 0 w 361"/>
              <a:gd name="T21" fmla="*/ 324 h 454"/>
              <a:gd name="T22" fmla="*/ 0 w 361"/>
              <a:gd name="T23"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1" h="454">
                <a:moveTo>
                  <a:pt x="0" y="0"/>
                </a:moveTo>
                <a:lnTo>
                  <a:pt x="361" y="0"/>
                </a:lnTo>
                <a:lnTo>
                  <a:pt x="361" y="324"/>
                </a:lnTo>
                <a:lnTo>
                  <a:pt x="227" y="324"/>
                </a:lnTo>
                <a:lnTo>
                  <a:pt x="227" y="394"/>
                </a:lnTo>
                <a:lnTo>
                  <a:pt x="272" y="394"/>
                </a:lnTo>
                <a:lnTo>
                  <a:pt x="181" y="454"/>
                </a:lnTo>
                <a:lnTo>
                  <a:pt x="89" y="394"/>
                </a:lnTo>
                <a:lnTo>
                  <a:pt x="135" y="394"/>
                </a:lnTo>
                <a:lnTo>
                  <a:pt x="135" y="324"/>
                </a:lnTo>
                <a:lnTo>
                  <a:pt x="0" y="324"/>
                </a:lnTo>
                <a:lnTo>
                  <a:pt x="0" y="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rtl="1"/>
            <a:r>
              <a:rPr lang="en-US" altLang="zh-TW" sz="500" dirty="0"/>
              <a:t>2024</a:t>
            </a:r>
            <a:r>
              <a:rPr lang="zh-CN" altLang="zh-TW" sz="500" dirty="0"/>
              <a:t>年</a:t>
            </a:r>
            <a:r>
              <a:rPr lang="en-US" altLang="zh-CN" sz="500" dirty="0"/>
              <a:t>11</a:t>
            </a:r>
            <a:r>
              <a:rPr lang="zh-CN" altLang="zh-TW" sz="500" dirty="0"/>
              <a:t>月</a:t>
            </a:r>
            <a:r>
              <a:rPr lang="en-US" altLang="zh-CN" sz="500" dirty="0"/>
              <a:t>7</a:t>
            </a:r>
            <a:r>
              <a:rPr lang="zh-CN" altLang="zh-TW" sz="500" dirty="0"/>
              <a:t>日，</a:t>
            </a:r>
            <a:r>
              <a:rPr lang="en-US" altLang="zh-TW" sz="500" dirty="0"/>
              <a:t>ECHA</a:t>
            </a:r>
            <a:r>
              <a:rPr lang="zh-CN" altLang="zh-TW" sz="500" dirty="0"/>
              <a:t>發布第</a:t>
            </a:r>
            <a:r>
              <a:rPr lang="en-US" altLang="zh-CN" sz="500" dirty="0"/>
              <a:t>32</a:t>
            </a:r>
            <a:r>
              <a:rPr lang="zh-CN" altLang="zh-TW" sz="500" dirty="0"/>
              <a:t>批</a:t>
            </a:r>
            <a:r>
              <a:rPr lang="en-US" altLang="zh-TW" sz="500" dirty="0"/>
              <a:t>SVHC</a:t>
            </a:r>
            <a:r>
              <a:rPr lang="zh-CN" altLang="zh-TW" sz="500" dirty="0"/>
              <a:t>清单（</a:t>
            </a:r>
            <a:r>
              <a:rPr lang="en-US" altLang="zh-CN" sz="500" dirty="0"/>
              <a:t>1</a:t>
            </a:r>
            <a:r>
              <a:rPr lang="zh-CN" altLang="zh-TW" sz="500" dirty="0"/>
              <a:t>項），共计</a:t>
            </a:r>
            <a:r>
              <a:rPr lang="en-US" altLang="zh-TW" sz="500" dirty="0"/>
              <a:t>242</a:t>
            </a:r>
            <a:r>
              <a:rPr lang="zh-CN" altLang="zh-TW" sz="500" dirty="0"/>
              <a:t>項</a:t>
            </a:r>
            <a:r>
              <a:rPr lang="zh-CN" altLang="en-US" sz="500" dirty="0"/>
              <a:t>。</a:t>
            </a:r>
            <a:endParaRPr lang="zh-TW" altLang="zh-TW" sz="500" dirty="0"/>
          </a:p>
        </p:txBody>
      </p:sp>
      <p:sp>
        <p:nvSpPr>
          <p:cNvPr id="19" name="Rectangle 381"/>
          <p:cNvSpPr>
            <a:spLocks noChangeArrowheads="1"/>
          </p:cNvSpPr>
          <p:nvPr/>
        </p:nvSpPr>
        <p:spPr bwMode="auto">
          <a:xfrm>
            <a:off x="6283894" y="4677492"/>
            <a:ext cx="20839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202</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3</a:t>
            </a: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.0</a:t>
            </a:r>
            <a:r>
              <a:rPr lang="en-US" altLang="zh-CN" sz="500" dirty="0">
                <a:solidFill>
                  <a:srgbClr val="000000"/>
                </a:solidFill>
                <a:latin typeface="Calibri" pitchFamily="34" charset="0"/>
              </a:rPr>
              <a:t>6</a:t>
            </a:r>
            <a:endParaRPr kumimoji="0" lang="zh-CN" altLang="zh-CN" sz="18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0" name="Line 382"/>
          <p:cNvSpPr>
            <a:spLocks noChangeShapeType="1"/>
          </p:cNvSpPr>
          <p:nvPr/>
        </p:nvSpPr>
        <p:spPr bwMode="auto">
          <a:xfrm flipH="1">
            <a:off x="6388089" y="4486896"/>
            <a:ext cx="1588" cy="190596"/>
          </a:xfrm>
          <a:prstGeom prst="line">
            <a:avLst/>
          </a:prstGeom>
          <a:noFill/>
          <a:ln w="31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381"/>
          <p:cNvSpPr>
            <a:spLocks noChangeArrowheads="1"/>
          </p:cNvSpPr>
          <p:nvPr/>
        </p:nvSpPr>
        <p:spPr bwMode="auto">
          <a:xfrm>
            <a:off x="6880761" y="4677492"/>
            <a:ext cx="20839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202</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4</a:t>
            </a: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.0</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1</a:t>
            </a:r>
            <a:endParaRPr kumimoji="0" lang="zh-CN" altLang="zh-CN" sz="18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2" name="Line 382"/>
          <p:cNvSpPr>
            <a:spLocks noChangeShapeType="1"/>
          </p:cNvSpPr>
          <p:nvPr/>
        </p:nvSpPr>
        <p:spPr bwMode="auto">
          <a:xfrm flipH="1">
            <a:off x="6984956" y="4486896"/>
            <a:ext cx="1588" cy="190596"/>
          </a:xfrm>
          <a:prstGeom prst="line">
            <a:avLst/>
          </a:prstGeom>
          <a:noFill/>
          <a:ln w="31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Rectangle 381"/>
          <p:cNvSpPr>
            <a:spLocks noChangeArrowheads="1"/>
          </p:cNvSpPr>
          <p:nvPr/>
        </p:nvSpPr>
        <p:spPr bwMode="auto">
          <a:xfrm>
            <a:off x="7485289" y="4677492"/>
            <a:ext cx="20839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202</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4</a:t>
            </a: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.0</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6</a:t>
            </a:r>
            <a:endParaRPr kumimoji="0" lang="zh-CN" altLang="zh-CN" sz="18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4" name="Line 382"/>
          <p:cNvSpPr>
            <a:spLocks noChangeShapeType="1"/>
          </p:cNvSpPr>
          <p:nvPr/>
        </p:nvSpPr>
        <p:spPr bwMode="auto">
          <a:xfrm flipH="1">
            <a:off x="7589484" y="4486896"/>
            <a:ext cx="1588" cy="190596"/>
          </a:xfrm>
          <a:prstGeom prst="line">
            <a:avLst/>
          </a:prstGeom>
          <a:noFill/>
          <a:ln w="31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Rectangle 381"/>
          <p:cNvSpPr>
            <a:spLocks noChangeArrowheads="1"/>
          </p:cNvSpPr>
          <p:nvPr/>
        </p:nvSpPr>
        <p:spPr bwMode="auto">
          <a:xfrm>
            <a:off x="8085196" y="4677492"/>
            <a:ext cx="208390" cy="7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202</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4</a:t>
            </a:r>
            <a:r>
              <a:rPr kumimoji="0" lang="zh-CN"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a:t>
            </a:r>
            <a:r>
              <a:rPr kumimoji="0" lang="en-US" altLang="zh-CN" sz="500" b="0" i="0" u="none" strike="noStrike" cap="none" normalizeH="0" baseline="0" dirty="0">
                <a:ln>
                  <a:noFill/>
                </a:ln>
                <a:solidFill>
                  <a:srgbClr val="000000"/>
                </a:solidFill>
                <a:effectLst/>
                <a:latin typeface="Calibri" pitchFamily="34" charset="0"/>
                <a:ea typeface="宋体" pitchFamily="2" charset="-122"/>
                <a:cs typeface="宋体" pitchFamily="2" charset="-122"/>
              </a:rPr>
              <a:t>11</a:t>
            </a:r>
            <a:endParaRPr kumimoji="0" lang="zh-CN" altLang="zh-CN" sz="18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6" name="Line 382"/>
          <p:cNvSpPr>
            <a:spLocks noChangeShapeType="1"/>
          </p:cNvSpPr>
          <p:nvPr/>
        </p:nvSpPr>
        <p:spPr bwMode="auto">
          <a:xfrm flipH="1">
            <a:off x="8189391" y="4486896"/>
            <a:ext cx="1588" cy="190596"/>
          </a:xfrm>
          <a:prstGeom prst="line">
            <a:avLst/>
          </a:prstGeom>
          <a:noFill/>
          <a:ln w="31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327824038"/>
      </p:ext>
    </p:extLst>
  </p:cSld>
  <p:clrMapOvr>
    <a:masterClrMapping/>
  </p:clrMapOvr>
  <mc:AlternateContent xmlns:mc="http://schemas.openxmlformats.org/markup-compatibility/2006" xmlns:p14="http://schemas.microsoft.com/office/powerpoint/2010/main">
    <mc:Choice Requires="p14">
      <p:transition spd="slow" p14:dur="800" advTm="0">
        <p14:flythrough/>
      </p:transition>
    </mc:Choice>
    <mc:Fallback xmlns="">
      <p:transition spd="slow" advTm="0">
        <p:fade/>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bg1">
                <a:lumMod val="75000"/>
              </a:schemeClr>
            </a:gs>
            <a:gs pos="50000">
              <a:schemeClr val="bg1">
                <a:lumMod val="95000"/>
              </a:schemeClr>
            </a:gs>
            <a:gs pos="100000">
              <a:schemeClr val="bg1"/>
            </a:gs>
          </a:gsLst>
          <a:lin ang="2700000" scaled="1"/>
          <a:tileRect/>
        </a:gradFill>
        <a:ln w="12700">
          <a:gradFill>
            <a:gsLst>
              <a:gs pos="100000">
                <a:schemeClr val="bg1">
                  <a:lumMod val="75000"/>
                </a:schemeClr>
              </a:gs>
              <a:gs pos="50000">
                <a:schemeClr val="bg1">
                  <a:lumMod val="95000"/>
                </a:schemeClr>
              </a:gs>
              <a:gs pos="0">
                <a:schemeClr val="bg1"/>
              </a:gs>
            </a:gsLst>
            <a:lin ang="5400000" scaled="0"/>
          </a:gradFill>
        </a:ln>
        <a:effectLst>
          <a:outerShdw blurRad="254000" dist="190500" dir="3540000" sx="105000" sy="105000" algn="tl" rotWithShape="0">
            <a:srgbClr val="A44A00">
              <a:alpha val="25000"/>
            </a:srgbClr>
          </a:outerShdw>
        </a:effectLst>
      </a:spPr>
      <a:bodyPr rtlCol="0" anchor="ctr"/>
      <a:lstStyle>
        <a:defPPr algn="ctr">
          <a:defRP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2700000" scaled="1"/>
              <a:tileRect/>
            </a:gra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7229</TotalTime>
  <Words>630</Words>
  <Application>Microsoft Office PowerPoint</Application>
  <PresentationFormat>自訂</PresentationFormat>
  <Paragraphs>50</Paragraphs>
  <Slides>4</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4</vt:i4>
      </vt:variant>
    </vt:vector>
  </HeadingPairs>
  <TitlesOfParts>
    <vt:vector size="11" baseType="lpstr">
      <vt:lpstr>Arial Unicode MS</vt:lpstr>
      <vt:lpstr>DengXian</vt:lpstr>
      <vt:lpstr>微软雅黑</vt:lpstr>
      <vt:lpstr>Arial</vt:lpstr>
      <vt:lpstr>Calibri</vt:lpstr>
      <vt:lpstr>Cambria</vt:lpstr>
      <vt:lpstr>Office 主题​​</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liu</dc:creator>
  <cp:lastModifiedBy>財會處 財務部</cp:lastModifiedBy>
  <cp:revision>330</cp:revision>
  <dcterms:created xsi:type="dcterms:W3CDTF">2015-10-15T23:19:00Z</dcterms:created>
  <dcterms:modified xsi:type="dcterms:W3CDTF">2025-04-11T07:13:18Z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2052-11.1.0.7875</vt:lpwstr>
  </property>
</Properties>
</file>