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303" r:id="rId2"/>
    <p:sldId id="304" r:id="rId3"/>
    <p:sldId id="315" r:id="rId4"/>
    <p:sldId id="313" r:id="rId5"/>
  </p:sldIdLst>
  <p:sldSz cx="9144000" cy="514191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19">
          <p15:clr>
            <a:srgbClr val="A4A3A4"/>
          </p15:clr>
        </p15:guide>
        <p15:guide id="2" pos="2880">
          <p15:clr>
            <a:srgbClr val="A4A3A4"/>
          </p15:clr>
        </p15:guide>
        <p15:guide id="3" pos="129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87E80"/>
    <a:srgbClr val="D3942D"/>
    <a:srgbClr val="FF00FF"/>
    <a:srgbClr val="B2D138"/>
    <a:srgbClr val="EEAF57"/>
    <a:srgbClr val="CCFFCC"/>
    <a:srgbClr val="D57B29"/>
    <a:srgbClr val="F47914"/>
    <a:srgbClr val="16B2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2" autoAdjust="0"/>
    <p:restoredTop sz="93407" autoAdjust="0"/>
  </p:normalViewPr>
  <p:slideViewPr>
    <p:cSldViewPr showGuides="1">
      <p:cViewPr varScale="1">
        <p:scale>
          <a:sx n="102" d="100"/>
          <a:sy n="102" d="100"/>
        </p:scale>
        <p:origin x="917" y="96"/>
      </p:cViewPr>
      <p:guideLst>
        <p:guide orient="horz" pos="1619"/>
        <p:guide pos="2880"/>
        <p:guide pos="129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44898-C4BB-437C-9A8D-230A78619F8D}" type="datetimeFigureOut">
              <a:rPr lang="zh-CN" altLang="en-US" smtClean="0"/>
              <a:t>2025/4/11</a:t>
            </a:fld>
            <a:endParaRPr lang="zh-CN" alt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5AF454-C1DB-447C-9EEC-A5F3AC4DF9C4}" type="slidenum">
              <a:rPr lang="zh-CN" altLang="en-US" smtClean="0"/>
              <a:t>‹#›</a:t>
            </a:fld>
            <a:endParaRPr lang="zh-CN" altLang="en-US" dirty="0"/>
          </a:p>
        </p:txBody>
      </p:sp>
    </p:spTree>
    <p:extLst>
      <p:ext uri="{BB962C8B-B14F-4D97-AF65-F5344CB8AC3E}">
        <p14:creationId xmlns:p14="http://schemas.microsoft.com/office/powerpoint/2010/main" val="3240062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35AF454-C1DB-447C-9EEC-A5F3AC4DF9C4}" type="slidenum">
              <a:rPr lang="zh-CN" altLang="en-US" smtClean="0"/>
              <a:t>2</a:t>
            </a:fld>
            <a:endParaRPr lang="zh-CN" altLang="en-US" dirty="0"/>
          </a:p>
        </p:txBody>
      </p:sp>
    </p:spTree>
    <p:extLst>
      <p:ext uri="{BB962C8B-B14F-4D97-AF65-F5344CB8AC3E}">
        <p14:creationId xmlns:p14="http://schemas.microsoft.com/office/powerpoint/2010/main" val="296768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135AF454-C1DB-447C-9EEC-A5F3AC4DF9C4}" type="slidenum">
              <a:rPr lang="zh-CN" altLang="en-US" smtClean="0"/>
              <a:t>4</a:t>
            </a:fld>
            <a:endParaRPr lang="zh-CN" altLang="en-US" dirty="0"/>
          </a:p>
        </p:txBody>
      </p:sp>
    </p:spTree>
    <p:extLst>
      <p:ext uri="{BB962C8B-B14F-4D97-AF65-F5344CB8AC3E}">
        <p14:creationId xmlns:p14="http://schemas.microsoft.com/office/powerpoint/2010/main" val="2967687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326"/>
            <a:ext cx="7772400" cy="1102179"/>
          </a:xfrm>
        </p:spPr>
        <p:txBody>
          <a:bodyPr/>
          <a:lstStyle/>
          <a:p>
            <a:r>
              <a:rPr lang="zh-CN" altLang="en-US"/>
              <a:t>单击此处编辑母版标题样式</a:t>
            </a:r>
          </a:p>
        </p:txBody>
      </p:sp>
      <p:sp>
        <p:nvSpPr>
          <p:cNvPr id="3" name="副标题 2"/>
          <p:cNvSpPr>
            <a:spLocks noGrp="1"/>
          </p:cNvSpPr>
          <p:nvPr>
            <p:ph type="subTitle" idx="1"/>
          </p:nvPr>
        </p:nvSpPr>
        <p:spPr>
          <a:xfrm>
            <a:off x="1371600" y="2913751"/>
            <a:ext cx="6400800" cy="1314044"/>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34"/>
            <a:ext cx="2057400" cy="3288682"/>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34"/>
            <a:ext cx="6019800" cy="3288682"/>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4156"/>
            <a:ext cx="7772400" cy="1021241"/>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79363"/>
            <a:ext cx="7772400" cy="1124793"/>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899835"/>
            <a:ext cx="4038600" cy="25435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899835"/>
            <a:ext cx="4038600" cy="254358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15"/>
            <a:ext cx="8229600" cy="856986"/>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0980"/>
            <a:ext cx="4040188" cy="4796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0653"/>
            <a:ext cx="4040188" cy="29625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0980"/>
            <a:ext cx="4041775" cy="4796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0653"/>
            <a:ext cx="4041775" cy="296255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24"/>
            <a:ext cx="3008313" cy="871269"/>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25"/>
            <a:ext cx="5111750" cy="438848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5993"/>
            <a:ext cx="3008313" cy="35172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599339"/>
            <a:ext cx="5486400" cy="424922"/>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439"/>
            <a:ext cx="5486400" cy="308514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4262"/>
            <a:ext cx="5486400" cy="60346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B65C0B0F-957D-4B21-995C-671B925970BC}" type="datetimeFigureOut">
              <a:rPr lang="zh-CN" altLang="en-US" smtClean="0"/>
              <a:t>2025/4/11</a:t>
            </a:fld>
            <a:endParaRPr lang="zh-CN" altLang="en-US" dirty="0"/>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86CF50-A36E-4027-A15B-F18594CC304E}" type="slidenum">
              <a:rPr lang="zh-CN" altLang="en-US" smtClean="0"/>
              <a:t>‹#›</a:t>
            </a:fld>
            <a:endParaRPr lang="zh-CN" altLang="en-US" dirty="0"/>
          </a:p>
        </p:txBody>
      </p:sp>
    </p:spTree>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15"/>
            <a:ext cx="8229600" cy="856986"/>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199780"/>
            <a:ext cx="8229600" cy="3393425"/>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7200" y="4765792"/>
            <a:ext cx="2133600" cy="273759"/>
          </a:xfrm>
          <a:prstGeom prst="rect">
            <a:avLst/>
          </a:prstGeom>
        </p:spPr>
        <p:txBody>
          <a:bodyPr vert="horz" lIns="91440" tIns="45720" rIns="91440" bIns="45720" rtlCol="0" anchor="ctr"/>
          <a:lstStyle>
            <a:lvl1pPr algn="l">
              <a:defRPr sz="1200">
                <a:solidFill>
                  <a:schemeClr val="tx1">
                    <a:tint val="75000"/>
                  </a:schemeClr>
                </a:solidFill>
              </a:defRPr>
            </a:lvl1pPr>
          </a:lstStyle>
          <a:p>
            <a:fld id="{B65C0B0F-957D-4B21-995C-671B925970BC}" type="datetimeFigureOut">
              <a:rPr lang="zh-CN" altLang="en-US" smtClean="0"/>
              <a:t>2025/4/11</a:t>
            </a:fld>
            <a:endParaRPr lang="zh-CN" altLang="en-US" dirty="0"/>
          </a:p>
        </p:txBody>
      </p:sp>
      <p:sp>
        <p:nvSpPr>
          <p:cNvPr id="5" name="页脚占位符 4"/>
          <p:cNvSpPr>
            <a:spLocks noGrp="1"/>
          </p:cNvSpPr>
          <p:nvPr>
            <p:ph type="ftr" sz="quarter" idx="3"/>
          </p:nvPr>
        </p:nvSpPr>
        <p:spPr>
          <a:xfrm>
            <a:off x="3124200" y="4765792"/>
            <a:ext cx="2895600" cy="273759"/>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5792"/>
            <a:ext cx="2133600" cy="273759"/>
          </a:xfrm>
          <a:prstGeom prst="rect">
            <a:avLst/>
          </a:prstGeom>
        </p:spPr>
        <p:txBody>
          <a:bodyPr vert="horz" lIns="91440" tIns="45720" rIns="91440" bIns="45720" rtlCol="0" anchor="ctr"/>
          <a:lstStyle>
            <a:lvl1pPr algn="r">
              <a:defRPr sz="1200">
                <a:solidFill>
                  <a:schemeClr val="tx1">
                    <a:tint val="75000"/>
                  </a:schemeClr>
                </a:solidFill>
              </a:defRPr>
            </a:lvl1pPr>
          </a:lstStyle>
          <a:p>
            <a:fld id="{4A86CF50-A36E-4027-A15B-F18594CC304E}"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604" y="-6092"/>
            <a:ext cx="576064" cy="836712"/>
            <a:chOff x="841003" y="360040"/>
            <a:chExt cx="504056" cy="836712"/>
          </a:xfrm>
          <a:gradFill>
            <a:gsLst>
              <a:gs pos="0">
                <a:srgbClr val="0E1A40"/>
              </a:gs>
              <a:gs pos="100000">
                <a:srgbClr val="2F5EB0"/>
              </a:gs>
            </a:gsLst>
            <a:lin ang="13800000" scaled="0"/>
          </a:gradFill>
        </p:grpSpPr>
        <p:sp>
          <p:nvSpPr>
            <p:cNvPr id="6" name="矩形 5"/>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KSO_Shape"/>
          <p:cNvSpPr/>
          <p:nvPr/>
        </p:nvSpPr>
        <p:spPr bwMode="auto">
          <a:xfrm>
            <a:off x="139011" y="248515"/>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0" name="object 4"/>
          <p:cNvSpPr txBox="1"/>
          <p:nvPr/>
        </p:nvSpPr>
        <p:spPr>
          <a:xfrm>
            <a:off x="8028384" y="0"/>
            <a:ext cx="1087755" cy="292100"/>
          </a:xfrm>
          <a:prstGeom prst="rect">
            <a:avLst/>
          </a:prstGeom>
        </p:spPr>
        <p:txBody>
          <a:bodyPr vert="horz" wrap="square" lIns="0" tIns="12065" rIns="0" bIns="0" rtlCol="0">
            <a:spAutoFit/>
          </a:bodyPr>
          <a:lstStyle/>
          <a:p>
            <a:pPr marL="12700">
              <a:lnSpc>
                <a:spcPct val="100000"/>
              </a:lnSpc>
              <a:spcBef>
                <a:spcPts val="95"/>
              </a:spcBef>
            </a:pPr>
            <a:r>
              <a:rPr sz="1750" b="1" spc="-60" dirty="0">
                <a:solidFill>
                  <a:srgbClr val="F39700"/>
                </a:solidFill>
                <a:latin typeface="Cambria"/>
                <a:cs typeface="Cambria"/>
              </a:rPr>
              <a:t>ESG</a:t>
            </a:r>
            <a:r>
              <a:rPr sz="1750" b="1" spc="-75" dirty="0">
                <a:solidFill>
                  <a:srgbClr val="F39700"/>
                </a:solidFill>
                <a:latin typeface="Cambria"/>
                <a:cs typeface="Cambria"/>
              </a:rPr>
              <a:t> </a:t>
            </a:r>
            <a:r>
              <a:rPr sz="1750" b="1" spc="-80" dirty="0">
                <a:solidFill>
                  <a:srgbClr val="F39700"/>
                </a:solidFill>
                <a:latin typeface="Cambria"/>
                <a:cs typeface="Cambria"/>
              </a:rPr>
              <a:t>Report</a:t>
            </a:r>
            <a:endParaRPr sz="1750" dirty="0">
              <a:latin typeface="Cambria"/>
              <a:cs typeface="Cambria"/>
            </a:endParaRPr>
          </a:p>
        </p:txBody>
      </p:sp>
      <p:sp>
        <p:nvSpPr>
          <p:cNvPr id="11" name="Text Box 4"/>
          <p:cNvSpPr txBox="1">
            <a:spLocks noChangeArrowheads="1"/>
          </p:cNvSpPr>
          <p:nvPr/>
        </p:nvSpPr>
        <p:spPr bwMode="auto">
          <a:xfrm>
            <a:off x="3318299" y="574204"/>
            <a:ext cx="2505814"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defPPr>
              <a:defRPr lang="zh-CN"/>
            </a:defPPr>
            <a:lvl1pPr marL="12700" algn="ctr">
              <a:lnSpc>
                <a:spcPct val="100000"/>
              </a:lnSpc>
              <a:spcBef>
                <a:spcPts val="110"/>
              </a:spcBef>
              <a:defRPr sz="3000" b="1">
                <a:solidFill>
                  <a:srgbClr val="16B2C1"/>
                </a:solidFill>
                <a:latin typeface="Arial"/>
                <a:cs typeface="Arial"/>
              </a:defRPr>
            </a:lvl1pPr>
          </a:lstStyle>
          <a:p>
            <a:r>
              <a:rPr lang="zh-TW" altLang="en-US" dirty="0"/>
              <a:t>環境風險管理</a:t>
            </a:r>
          </a:p>
        </p:txBody>
      </p:sp>
      <p:sp>
        <p:nvSpPr>
          <p:cNvPr id="12" name="object 17"/>
          <p:cNvSpPr txBox="1"/>
          <p:nvPr/>
        </p:nvSpPr>
        <p:spPr>
          <a:xfrm>
            <a:off x="431844" y="956053"/>
            <a:ext cx="1680845" cy="197490"/>
          </a:xfrm>
          <a:prstGeom prst="rect">
            <a:avLst/>
          </a:prstGeom>
        </p:spPr>
        <p:txBody>
          <a:bodyPr vert="horz" wrap="square" lIns="0" tIns="12700" rIns="0" bIns="0" rtlCol="0">
            <a:spAutoFit/>
          </a:bodyPr>
          <a:lstStyle/>
          <a:p>
            <a:pPr marL="12700">
              <a:lnSpc>
                <a:spcPct val="100000"/>
              </a:lnSpc>
              <a:spcBef>
                <a:spcPts val="100"/>
              </a:spcBef>
            </a:pPr>
            <a:r>
              <a:rPr sz="1150" spc="-5" dirty="0">
                <a:solidFill>
                  <a:srgbClr val="53AF47"/>
                </a:solidFill>
                <a:latin typeface="Arial"/>
                <a:cs typeface="Arial"/>
              </a:rPr>
              <a:t>TCFD</a:t>
            </a:r>
            <a:r>
              <a:rPr sz="1150" spc="-65" dirty="0">
                <a:solidFill>
                  <a:srgbClr val="53AF47"/>
                </a:solidFill>
                <a:latin typeface="Arial"/>
                <a:cs typeface="Arial"/>
              </a:rPr>
              <a:t> </a:t>
            </a:r>
            <a:r>
              <a:rPr sz="1200" b="1" spc="5" dirty="0" err="1">
                <a:solidFill>
                  <a:srgbClr val="53AF47"/>
                </a:solidFill>
                <a:latin typeface="DengXian"/>
                <a:cs typeface="DengXian"/>
              </a:rPr>
              <a:t>氣候變遷風險</a:t>
            </a:r>
            <a:r>
              <a:rPr lang="zh-CN" altLang="en-US" sz="1200" b="1" spc="5" dirty="0">
                <a:solidFill>
                  <a:srgbClr val="53AF47"/>
                </a:solidFill>
                <a:latin typeface="DengXian"/>
                <a:cs typeface="DengXian"/>
              </a:rPr>
              <a:t>管理</a:t>
            </a:r>
            <a:endParaRPr sz="1200" dirty="0">
              <a:latin typeface="DengXian"/>
              <a:cs typeface="DengXian"/>
            </a:endParaRPr>
          </a:p>
        </p:txBody>
      </p:sp>
      <p:sp>
        <p:nvSpPr>
          <p:cNvPr id="13" name="object 18"/>
          <p:cNvSpPr txBox="1"/>
          <p:nvPr/>
        </p:nvSpPr>
        <p:spPr>
          <a:xfrm>
            <a:off x="431844" y="1226273"/>
            <a:ext cx="8388628" cy="1606722"/>
          </a:xfrm>
          <a:prstGeom prst="rect">
            <a:avLst/>
          </a:prstGeom>
        </p:spPr>
        <p:txBody>
          <a:bodyPr vert="horz" wrap="square" lIns="0" tIns="12700" rIns="0" bIns="0" rtlCol="0">
            <a:spAutoFit/>
          </a:bodyPr>
          <a:lstStyle/>
          <a:p>
            <a:pPr marL="8890" marR="8890" algn="just">
              <a:lnSpc>
                <a:spcPct val="140000"/>
              </a:lnSpc>
              <a:spcBef>
                <a:spcPts val="100"/>
              </a:spcBef>
              <a:buNone/>
            </a:pP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面對全球氣候變</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遷</a:t>
            </a: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，氣候危機已成全球發展永續所共同面臨的重大挑</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戰</a:t>
            </a: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，因此及早鑑別氣候變遷風</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險，</a:t>
            </a: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加強氣候韌性調</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適</a:t>
            </a: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，降低氣候變遷可能帶來的營運衝擊及影響刻不容</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緩</a:t>
            </a: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。東莞琦聯電子有限公司依氣候變遷相關財務揭</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露架構</a:t>
            </a:r>
            <a:r>
              <a:rPr lang="zh-TW" altLang="zh-TW" sz="1100" kern="1200" spc="14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 </a:t>
            </a:r>
            <a:r>
              <a:rPr lang="en-US" altLang="zh-TW" sz="1100" kern="1200" spc="3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(Task</a:t>
            </a:r>
            <a:r>
              <a:rPr lang="en-US" altLang="zh-TW" sz="1100" kern="1200" spc="14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 </a:t>
            </a:r>
            <a:r>
              <a:rPr lang="en-US" altLang="zh-TW" sz="1100" kern="1200" spc="2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Force</a:t>
            </a:r>
            <a:r>
              <a:rPr lang="en-US" altLang="zh-TW" sz="1100" kern="1200" spc="14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 </a:t>
            </a:r>
            <a:r>
              <a:rPr lang="en-US" altLang="zh-TW" sz="1100" kern="1200" spc="3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on</a:t>
            </a:r>
            <a:r>
              <a:rPr lang="en-US" altLang="zh-TW" sz="1100" kern="1200" spc="14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 </a:t>
            </a:r>
            <a:r>
              <a:rPr lang="en-US" altLang="zh-TW" sz="1100" kern="1200" spc="2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Climate-Related</a:t>
            </a:r>
            <a:r>
              <a:rPr lang="en-US" altLang="zh-TW" sz="1100" kern="1200" spc="14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 </a:t>
            </a:r>
            <a:r>
              <a:rPr lang="en-US" altLang="zh-TW" sz="1100" kern="1200" spc="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Financial</a:t>
            </a:r>
            <a:r>
              <a:rPr lang="en-US" altLang="zh-TW" sz="1100" kern="1200" spc="14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 </a:t>
            </a:r>
            <a:r>
              <a:rPr lang="en-US" altLang="zh-TW" sz="1100" kern="1200" spc="2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Disclosures,</a:t>
            </a:r>
            <a:r>
              <a:rPr lang="en-US" altLang="zh-TW" sz="1100" kern="1200" spc="14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 </a:t>
            </a:r>
            <a:r>
              <a:rPr lang="en-US" altLang="zh-TW" sz="1100" kern="1200" spc="-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TCFD)</a:t>
            </a:r>
            <a:r>
              <a:rPr lang="en-US" altLang="zh-TW" sz="1100" kern="1200" spc="13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 </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進行指標對照，鑑別與氣候變</a:t>
            </a: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遷相關之風險與機</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會</a:t>
            </a:r>
            <a:r>
              <a:rPr lang="zh-TW" altLang="zh-TW" sz="1100" kern="1200" spc="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a:t>
            </a:r>
            <a:r>
              <a:rPr lang="en-US" altLang="zh-TW" sz="1100" kern="1200" spc="1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2019</a:t>
            </a: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年開始琦聯電子透過總公司及內部討</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論</a:t>
            </a: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，執行氣候相關風險的鑑別</a:t>
            </a:r>
            <a:r>
              <a:rPr lang="zh-TW" altLang="zh-TW" sz="1100" kern="1200" spc="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與排</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序</a:t>
            </a:r>
            <a:r>
              <a:rPr lang="zh-TW" altLang="zh-TW" sz="1100" kern="1200" spc="5"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，每年盤點各項氣候變遷風險議</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題</a:t>
            </a:r>
            <a:r>
              <a:rPr lang="zh-TW" altLang="zh-TW" sz="1100" kern="1200" spc="8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，制定</a:t>
            </a: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相關風險管理方針及因應措</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施</a:t>
            </a:r>
            <a:r>
              <a:rPr lang="zh-TW" altLang="zh-TW" sz="1100" kern="1200" spc="1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，完善公司</a:t>
            </a:r>
            <a:r>
              <a:rPr lang="zh-TW" altLang="zh-TW" sz="1100" kern="1200" dirty="0">
                <a:solidFill>
                  <a:srgbClr val="3E3A39"/>
                </a:solidFill>
                <a:effectLst/>
                <a:latin typeface="Arial Unicode MS" panose="020B0604020202020204" pitchFamily="34" charset="-120"/>
                <a:ea typeface="Arial Unicode MS" panose="020B0604020202020204" pitchFamily="34" charset="-120"/>
                <a:cs typeface="Arial Unicode MS" panose="020B0604020202020204" pitchFamily="34" charset="-120"/>
              </a:rPr>
              <a:t>氣候變遷治理。</a:t>
            </a:r>
            <a:endParaRPr lang="zh-TW" altLang="zh-TW" sz="1100" dirty="0">
              <a:effectLst/>
              <a:latin typeface="Arial Unicode MS" panose="020B0604020202020204" pitchFamily="34" charset="-120"/>
              <a:ea typeface="Arial Unicode MS" panose="020B0604020202020204" pitchFamily="34" charset="-120"/>
              <a:cs typeface="Arial Unicode MS" panose="020B0604020202020204" pitchFamily="34" charset="-120"/>
            </a:endParaRPr>
          </a:p>
          <a:p>
            <a:pPr>
              <a:lnSpc>
                <a:spcPct val="115000"/>
              </a:lnSpc>
              <a:spcAft>
                <a:spcPts val="800"/>
              </a:spcAft>
            </a:pPr>
            <a:r>
              <a:rPr lang="en-US" altLang="zh-TW" sz="1800" kern="100" dirty="0">
                <a:effectLst/>
                <a:latin typeface="Arial Unicode MS" panose="020B0604020202020204" pitchFamily="34" charset="-120"/>
                <a:ea typeface="Arial Unicode MS" panose="020B0604020202020204" pitchFamily="34" charset="-120"/>
                <a:cs typeface="Arial Unicode MS" panose="020B0604020202020204" pitchFamily="34" charset="-120"/>
              </a:rPr>
              <a:t> </a:t>
            </a:r>
            <a:endParaRPr lang="zh-TW" altLang="zh-TW" sz="1800" kern="100" dirty="0">
              <a:effectLst/>
              <a:latin typeface="Arial Unicode MS" panose="020B0604020202020204" pitchFamily="34" charset="-120"/>
              <a:ea typeface="Arial Unicode MS" panose="020B0604020202020204" pitchFamily="34" charset="-120"/>
              <a:cs typeface="Arial Unicode MS" panose="020B0604020202020204" pitchFamily="34" charset="-120"/>
            </a:endParaRPr>
          </a:p>
          <a:p>
            <a:pPr marL="12700" marR="5080" algn="just">
              <a:lnSpc>
                <a:spcPct val="140300"/>
              </a:lnSpc>
              <a:spcBef>
                <a:spcPts val="100"/>
              </a:spcBef>
            </a:pPr>
            <a:endParaRPr sz="11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4" name="object 144"/>
          <p:cNvSpPr txBox="1"/>
          <p:nvPr/>
        </p:nvSpPr>
        <p:spPr>
          <a:xfrm>
            <a:off x="484437" y="2714972"/>
            <a:ext cx="1359535" cy="159018"/>
          </a:xfrm>
          <a:prstGeom prst="rect">
            <a:avLst/>
          </a:prstGeom>
        </p:spPr>
        <p:txBody>
          <a:bodyPr vert="horz" wrap="square" lIns="0" tIns="12700" rIns="0" bIns="0" rtlCol="0">
            <a:spAutoFit/>
          </a:bodyPr>
          <a:lstStyle/>
          <a:p>
            <a:pPr marL="12700">
              <a:lnSpc>
                <a:spcPct val="100000"/>
              </a:lnSpc>
              <a:spcBef>
                <a:spcPts val="100"/>
              </a:spcBef>
            </a:pPr>
            <a:r>
              <a:rPr sz="950" dirty="0" err="1">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氣候變遷風險</a:t>
            </a:r>
            <a:r>
              <a:rPr lang="zh-CN" altLang="en-US" sz="950" dirty="0">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管理</a:t>
            </a:r>
            <a:r>
              <a:rPr sz="950" dirty="0" err="1">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流程圖</a:t>
            </a:r>
            <a:endParaRPr sz="950" dirty="0">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15" name="object 149"/>
          <p:cNvSpPr/>
          <p:nvPr/>
        </p:nvSpPr>
        <p:spPr>
          <a:xfrm>
            <a:off x="5723884" y="3075012"/>
            <a:ext cx="2088476" cy="857257"/>
          </a:xfrm>
          <a:custGeom>
            <a:avLst/>
            <a:gdLst/>
            <a:ahLst/>
            <a:cxnLst/>
            <a:rect l="l" t="t" r="r" b="b"/>
            <a:pathLst>
              <a:path w="2016759" h="768350">
                <a:moveTo>
                  <a:pt x="1811223" y="0"/>
                </a:moveTo>
                <a:lnTo>
                  <a:pt x="0" y="0"/>
                </a:lnTo>
                <a:lnTo>
                  <a:pt x="0" y="768172"/>
                </a:lnTo>
                <a:lnTo>
                  <a:pt x="1811045" y="768172"/>
                </a:lnTo>
                <a:lnTo>
                  <a:pt x="1811223" y="767994"/>
                </a:lnTo>
                <a:lnTo>
                  <a:pt x="2016480" y="383997"/>
                </a:lnTo>
                <a:lnTo>
                  <a:pt x="1811223" y="0"/>
                </a:lnTo>
                <a:close/>
              </a:path>
            </a:pathLst>
          </a:custGeom>
          <a:solidFill>
            <a:srgbClr val="DAE9AF"/>
          </a:solidFill>
        </p:spPr>
        <p:txBody>
          <a:bodyPr wrap="square" lIns="0" tIns="0" rIns="0" bIns="0" rtlCol="0"/>
          <a:lstStyle/>
          <a:p>
            <a:endParaRPr/>
          </a:p>
        </p:txBody>
      </p:sp>
      <p:sp>
        <p:nvSpPr>
          <p:cNvPr id="16" name="object 150"/>
          <p:cNvSpPr/>
          <p:nvPr/>
        </p:nvSpPr>
        <p:spPr>
          <a:xfrm>
            <a:off x="4396114" y="3075012"/>
            <a:ext cx="1904078" cy="857257"/>
          </a:xfrm>
          <a:custGeom>
            <a:avLst/>
            <a:gdLst/>
            <a:ahLst/>
            <a:cxnLst/>
            <a:rect l="l" t="t" r="r" b="b"/>
            <a:pathLst>
              <a:path w="1781175" h="768350">
                <a:moveTo>
                  <a:pt x="1575625" y="0"/>
                </a:moveTo>
                <a:lnTo>
                  <a:pt x="0" y="0"/>
                </a:lnTo>
                <a:lnTo>
                  <a:pt x="0" y="768172"/>
                </a:lnTo>
                <a:lnTo>
                  <a:pt x="1575447" y="768172"/>
                </a:lnTo>
                <a:lnTo>
                  <a:pt x="1575625" y="767994"/>
                </a:lnTo>
                <a:lnTo>
                  <a:pt x="1780882" y="383997"/>
                </a:lnTo>
                <a:lnTo>
                  <a:pt x="1575625" y="0"/>
                </a:lnTo>
                <a:close/>
              </a:path>
            </a:pathLst>
          </a:custGeom>
          <a:solidFill>
            <a:srgbClr val="C6DD81"/>
          </a:solidFill>
        </p:spPr>
        <p:txBody>
          <a:bodyPr wrap="square" lIns="0" tIns="0" rIns="0" bIns="0" rtlCol="0"/>
          <a:lstStyle/>
          <a:p>
            <a:endParaRPr/>
          </a:p>
        </p:txBody>
      </p:sp>
      <p:sp>
        <p:nvSpPr>
          <p:cNvPr id="17" name="object 152"/>
          <p:cNvSpPr/>
          <p:nvPr/>
        </p:nvSpPr>
        <p:spPr>
          <a:xfrm>
            <a:off x="2699792" y="3075012"/>
            <a:ext cx="2055300" cy="857257"/>
          </a:xfrm>
          <a:custGeom>
            <a:avLst/>
            <a:gdLst/>
            <a:ahLst/>
            <a:cxnLst/>
            <a:rect l="l" t="t" r="r" b="b"/>
            <a:pathLst>
              <a:path w="1718945" h="768350">
                <a:moveTo>
                  <a:pt x="1513090" y="0"/>
                </a:moveTo>
                <a:lnTo>
                  <a:pt x="0" y="0"/>
                </a:lnTo>
                <a:lnTo>
                  <a:pt x="0" y="768172"/>
                </a:lnTo>
                <a:lnTo>
                  <a:pt x="1512912" y="768172"/>
                </a:lnTo>
                <a:lnTo>
                  <a:pt x="1513090" y="767994"/>
                </a:lnTo>
                <a:lnTo>
                  <a:pt x="1718348" y="383997"/>
                </a:lnTo>
                <a:lnTo>
                  <a:pt x="1513090" y="0"/>
                </a:lnTo>
                <a:close/>
              </a:path>
            </a:pathLst>
          </a:custGeom>
          <a:solidFill>
            <a:srgbClr val="B0D151"/>
          </a:solidFill>
        </p:spPr>
        <p:txBody>
          <a:bodyPr wrap="square" lIns="0" tIns="0" rIns="0" bIns="0" rtlCol="0"/>
          <a:lstStyle/>
          <a:p>
            <a:endParaRPr/>
          </a:p>
        </p:txBody>
      </p:sp>
      <p:sp>
        <p:nvSpPr>
          <p:cNvPr id="18" name="object 154"/>
          <p:cNvSpPr/>
          <p:nvPr/>
        </p:nvSpPr>
        <p:spPr>
          <a:xfrm>
            <a:off x="1118818" y="3075012"/>
            <a:ext cx="1869005" cy="857257"/>
          </a:xfrm>
          <a:custGeom>
            <a:avLst/>
            <a:gdLst/>
            <a:ahLst/>
            <a:cxnLst/>
            <a:rect l="l" t="t" r="r" b="b"/>
            <a:pathLst>
              <a:path w="1458595" h="768350">
                <a:moveTo>
                  <a:pt x="1252943" y="0"/>
                </a:moveTo>
                <a:lnTo>
                  <a:pt x="0" y="0"/>
                </a:lnTo>
                <a:lnTo>
                  <a:pt x="0" y="768172"/>
                </a:lnTo>
                <a:lnTo>
                  <a:pt x="1252766" y="768172"/>
                </a:lnTo>
                <a:lnTo>
                  <a:pt x="1252943" y="767994"/>
                </a:lnTo>
                <a:lnTo>
                  <a:pt x="1458201" y="383997"/>
                </a:lnTo>
                <a:lnTo>
                  <a:pt x="1252943" y="0"/>
                </a:lnTo>
                <a:close/>
              </a:path>
            </a:pathLst>
          </a:custGeom>
          <a:solidFill>
            <a:srgbClr val="97C619"/>
          </a:solidFill>
        </p:spPr>
        <p:txBody>
          <a:bodyPr wrap="square" lIns="0" tIns="0" rIns="0" bIns="0" rtlCol="0"/>
          <a:lstStyle/>
          <a:p>
            <a:endParaRPr/>
          </a:p>
        </p:txBody>
      </p:sp>
      <p:sp>
        <p:nvSpPr>
          <p:cNvPr id="20" name="object 170"/>
          <p:cNvSpPr txBox="1"/>
          <p:nvPr/>
        </p:nvSpPr>
        <p:spPr>
          <a:xfrm>
            <a:off x="1331640" y="4268766"/>
            <a:ext cx="1368152" cy="362022"/>
          </a:xfrm>
          <a:prstGeom prst="rect">
            <a:avLst/>
          </a:prstGeom>
        </p:spPr>
        <p:txBody>
          <a:bodyPr vert="horz" wrap="square" lIns="0" tIns="12700" rIns="0" bIns="0" rtlCol="0">
            <a:spAutoFit/>
          </a:bodyPr>
          <a:lstStyle/>
          <a:p>
            <a:pPr marL="12700" marR="5080" algn="just">
              <a:lnSpc>
                <a:spcPct val="140700"/>
              </a:lnSpc>
              <a:spcBef>
                <a:spcPts val="100"/>
              </a:spcBef>
            </a:pPr>
            <a:r>
              <a:rPr lang="zh-CN" altLang="en-US" sz="850" spc="-10" dirty="0">
                <a:latin typeface="Arial Unicode MS"/>
                <a:cs typeface="Arial Unicode MS"/>
              </a:rPr>
              <a:t>開會討論公司環境氣候管理 所面臨的風險</a:t>
            </a:r>
            <a:endParaRPr sz="850" dirty="0">
              <a:latin typeface="Arial Unicode MS"/>
              <a:cs typeface="Arial Unicode MS"/>
            </a:endParaRPr>
          </a:p>
        </p:txBody>
      </p:sp>
      <p:sp>
        <p:nvSpPr>
          <p:cNvPr id="22" name="object 172"/>
          <p:cNvSpPr txBox="1"/>
          <p:nvPr/>
        </p:nvSpPr>
        <p:spPr>
          <a:xfrm>
            <a:off x="3159699" y="4227140"/>
            <a:ext cx="1412301" cy="566052"/>
          </a:xfrm>
          <a:prstGeom prst="rect">
            <a:avLst/>
          </a:prstGeom>
        </p:spPr>
        <p:txBody>
          <a:bodyPr vert="horz" wrap="square" lIns="0" tIns="12700" rIns="0" bIns="0" rtlCol="0">
            <a:spAutoFit/>
          </a:bodyPr>
          <a:lstStyle/>
          <a:p>
            <a:pPr marL="12700" marR="5080" algn="just">
              <a:lnSpc>
                <a:spcPct val="140700"/>
              </a:lnSpc>
              <a:spcBef>
                <a:spcPts val="100"/>
              </a:spcBef>
            </a:pPr>
            <a:r>
              <a:rPr lang="zh-CN" altLang="en-US" sz="850" dirty="0">
                <a:latin typeface="Arial Unicode MS"/>
                <a:cs typeface="Arial Unicode MS"/>
              </a:rPr>
              <a:t>制定氣候風險管理的主要方向，檢討現有的管理措施的有效性</a:t>
            </a:r>
            <a:endParaRPr sz="850" dirty="0">
              <a:latin typeface="Arial Unicode MS"/>
              <a:cs typeface="Arial Unicode MS"/>
            </a:endParaRPr>
          </a:p>
        </p:txBody>
      </p:sp>
      <p:sp>
        <p:nvSpPr>
          <p:cNvPr id="24" name="object 174"/>
          <p:cNvSpPr txBox="1"/>
          <p:nvPr/>
        </p:nvSpPr>
        <p:spPr>
          <a:xfrm>
            <a:off x="4932041" y="4237152"/>
            <a:ext cx="1296144" cy="381643"/>
          </a:xfrm>
          <a:prstGeom prst="rect">
            <a:avLst/>
          </a:prstGeom>
        </p:spPr>
        <p:txBody>
          <a:bodyPr vert="horz" wrap="square" lIns="0" tIns="12700" rIns="0" bIns="0" rtlCol="0">
            <a:spAutoFit/>
          </a:bodyPr>
          <a:lstStyle/>
          <a:p>
            <a:pPr marL="12700" marR="5080" algn="just">
              <a:lnSpc>
                <a:spcPct val="140700"/>
              </a:lnSpc>
              <a:spcBef>
                <a:spcPts val="100"/>
              </a:spcBef>
            </a:pPr>
            <a:r>
              <a:rPr lang="zh-CN" altLang="en-US" sz="850" dirty="0">
                <a:latin typeface="Arial Unicode MS"/>
                <a:cs typeface="Arial Unicode MS"/>
              </a:rPr>
              <a:t>對公司現有氣候風險進行分級評價</a:t>
            </a:r>
            <a:endParaRPr sz="850" dirty="0">
              <a:latin typeface="Arial Unicode MS"/>
              <a:cs typeface="Arial Unicode MS"/>
            </a:endParaRPr>
          </a:p>
        </p:txBody>
      </p:sp>
      <p:sp>
        <p:nvSpPr>
          <p:cNvPr id="26" name="object 176"/>
          <p:cNvSpPr txBox="1"/>
          <p:nvPr/>
        </p:nvSpPr>
        <p:spPr>
          <a:xfrm>
            <a:off x="6458416" y="4231069"/>
            <a:ext cx="1353944" cy="381643"/>
          </a:xfrm>
          <a:prstGeom prst="rect">
            <a:avLst/>
          </a:prstGeom>
        </p:spPr>
        <p:txBody>
          <a:bodyPr vert="horz" wrap="square" lIns="0" tIns="12700" rIns="0" bIns="0" rtlCol="0">
            <a:spAutoFit/>
          </a:bodyPr>
          <a:lstStyle/>
          <a:p>
            <a:pPr marL="12700" marR="5080" algn="just">
              <a:lnSpc>
                <a:spcPct val="140700"/>
              </a:lnSpc>
              <a:spcBef>
                <a:spcPts val="100"/>
              </a:spcBef>
            </a:pPr>
            <a:r>
              <a:rPr lang="zh-CN" altLang="en-US" sz="850" dirty="0">
                <a:latin typeface="Arial Unicode MS"/>
                <a:cs typeface="Arial Unicode MS"/>
              </a:rPr>
              <a:t>設定氣候風險管理的目標，形成管理方案</a:t>
            </a:r>
            <a:endParaRPr sz="850" dirty="0">
              <a:latin typeface="Arial Unicode MS"/>
              <a:cs typeface="Arial Unicode MS"/>
            </a:endParaRPr>
          </a:p>
        </p:txBody>
      </p:sp>
      <p:sp>
        <p:nvSpPr>
          <p:cNvPr id="27" name="object 159"/>
          <p:cNvSpPr txBox="1"/>
          <p:nvPr/>
        </p:nvSpPr>
        <p:spPr>
          <a:xfrm>
            <a:off x="1592906" y="3454749"/>
            <a:ext cx="968375" cy="175048"/>
          </a:xfrm>
          <a:prstGeom prst="rect">
            <a:avLst/>
          </a:prstGeom>
        </p:spPr>
        <p:txBody>
          <a:bodyPr vert="horz" wrap="square" lIns="0" tIns="13335" rIns="0" bIns="0" rtlCol="0">
            <a:spAutoFit/>
          </a:bodyPr>
          <a:lstStyle/>
          <a:p>
            <a:pPr marL="12700">
              <a:lnSpc>
                <a:spcPct val="100000"/>
              </a:lnSpc>
              <a:spcBef>
                <a:spcPts val="105"/>
              </a:spcBef>
            </a:pPr>
            <a:r>
              <a:rPr sz="1050" spc="10" dirty="0" err="1">
                <a:latin typeface="Arial Unicode MS"/>
                <a:cs typeface="Arial Unicode MS"/>
              </a:rPr>
              <a:t>部門</a:t>
            </a:r>
            <a:r>
              <a:rPr lang="zh-CN" altLang="en-US" sz="1050" spc="10" dirty="0">
                <a:latin typeface="Arial Unicode MS"/>
                <a:cs typeface="Arial Unicode MS"/>
              </a:rPr>
              <a:t>間</a:t>
            </a:r>
            <a:r>
              <a:rPr sz="1050" spc="10" dirty="0" err="1">
                <a:latin typeface="Arial Unicode MS"/>
                <a:cs typeface="Arial Unicode MS"/>
              </a:rPr>
              <a:t>主管</a:t>
            </a:r>
            <a:r>
              <a:rPr lang="zh-CN" altLang="en-US" sz="1050" spc="10" dirty="0">
                <a:latin typeface="Arial Unicode MS"/>
                <a:cs typeface="Arial Unicode MS"/>
              </a:rPr>
              <a:t>討論</a:t>
            </a:r>
            <a:endParaRPr sz="1050" dirty="0">
              <a:latin typeface="Arial Unicode MS"/>
              <a:cs typeface="Arial Unicode MS"/>
            </a:endParaRPr>
          </a:p>
        </p:txBody>
      </p:sp>
      <p:sp>
        <p:nvSpPr>
          <p:cNvPr id="28" name="object 160"/>
          <p:cNvSpPr txBox="1"/>
          <p:nvPr/>
        </p:nvSpPr>
        <p:spPr>
          <a:xfrm>
            <a:off x="3449598" y="3454749"/>
            <a:ext cx="1176560" cy="175048"/>
          </a:xfrm>
          <a:prstGeom prst="rect">
            <a:avLst/>
          </a:prstGeom>
        </p:spPr>
        <p:txBody>
          <a:bodyPr vert="horz" wrap="square" lIns="0" tIns="13335" rIns="0" bIns="0" rtlCol="0">
            <a:spAutoFit/>
          </a:bodyPr>
          <a:lstStyle/>
          <a:p>
            <a:pPr marL="12700">
              <a:lnSpc>
                <a:spcPct val="100000"/>
              </a:lnSpc>
              <a:spcBef>
                <a:spcPts val="105"/>
              </a:spcBef>
            </a:pPr>
            <a:r>
              <a:rPr lang="zh-CN" altLang="en-US" sz="1050" dirty="0">
                <a:latin typeface="Arial Unicode MS"/>
                <a:cs typeface="Arial Unicode MS"/>
              </a:rPr>
              <a:t>制定風險管理方向</a:t>
            </a:r>
            <a:endParaRPr sz="1050" dirty="0">
              <a:latin typeface="Arial Unicode MS"/>
              <a:cs typeface="Arial Unicode MS"/>
            </a:endParaRPr>
          </a:p>
        </p:txBody>
      </p:sp>
      <p:sp>
        <p:nvSpPr>
          <p:cNvPr id="29" name="object 161"/>
          <p:cNvSpPr txBox="1"/>
          <p:nvPr/>
        </p:nvSpPr>
        <p:spPr>
          <a:xfrm>
            <a:off x="4932041" y="3454749"/>
            <a:ext cx="1296144" cy="175048"/>
          </a:xfrm>
          <a:prstGeom prst="rect">
            <a:avLst/>
          </a:prstGeom>
        </p:spPr>
        <p:txBody>
          <a:bodyPr vert="horz" wrap="square" lIns="0" tIns="13335" rIns="0" bIns="0" rtlCol="0">
            <a:spAutoFit/>
          </a:bodyPr>
          <a:lstStyle/>
          <a:p>
            <a:pPr marL="12700">
              <a:lnSpc>
                <a:spcPct val="100000"/>
              </a:lnSpc>
              <a:spcBef>
                <a:spcPts val="105"/>
              </a:spcBef>
            </a:pPr>
            <a:r>
              <a:rPr lang="zh-CN" altLang="en-US" sz="1050" dirty="0">
                <a:latin typeface="Arial Unicode MS"/>
                <a:cs typeface="Arial Unicode MS"/>
              </a:rPr>
              <a:t>對風險管理進行評價</a:t>
            </a:r>
            <a:endParaRPr sz="1050" dirty="0">
              <a:latin typeface="Arial Unicode MS"/>
              <a:cs typeface="Arial Unicode MS"/>
            </a:endParaRPr>
          </a:p>
        </p:txBody>
      </p:sp>
      <p:sp>
        <p:nvSpPr>
          <p:cNvPr id="30" name="object 162"/>
          <p:cNvSpPr txBox="1"/>
          <p:nvPr/>
        </p:nvSpPr>
        <p:spPr>
          <a:xfrm>
            <a:off x="6430729" y="3454749"/>
            <a:ext cx="1237615" cy="186690"/>
          </a:xfrm>
          <a:prstGeom prst="rect">
            <a:avLst/>
          </a:prstGeom>
        </p:spPr>
        <p:txBody>
          <a:bodyPr vert="horz" wrap="square" lIns="0" tIns="13335" rIns="0" bIns="0" rtlCol="0">
            <a:spAutoFit/>
          </a:bodyPr>
          <a:lstStyle/>
          <a:p>
            <a:pPr marL="12700">
              <a:lnSpc>
                <a:spcPct val="100000"/>
              </a:lnSpc>
              <a:spcBef>
                <a:spcPts val="105"/>
              </a:spcBef>
            </a:pPr>
            <a:r>
              <a:rPr sz="1050" spc="10" dirty="0">
                <a:latin typeface="Arial Unicode MS"/>
                <a:cs typeface="Arial Unicode MS"/>
              </a:rPr>
              <a:t>訂定風險指標及目標</a:t>
            </a:r>
            <a:endParaRPr sz="1050" dirty="0">
              <a:latin typeface="Arial Unicode MS"/>
              <a:cs typeface="Arial Unicode MS"/>
            </a:endParaRPr>
          </a:p>
        </p:txBody>
      </p:sp>
    </p:spTree>
    <p:extLst>
      <p:ext uri="{BB962C8B-B14F-4D97-AF65-F5344CB8AC3E}">
        <p14:creationId xmlns:p14="http://schemas.microsoft.com/office/powerpoint/2010/main" val="2240126182"/>
      </p:ext>
    </p:extLst>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604" y="-6092"/>
            <a:ext cx="576064" cy="836712"/>
            <a:chOff x="841003" y="360040"/>
            <a:chExt cx="504056" cy="836712"/>
          </a:xfrm>
          <a:gradFill>
            <a:gsLst>
              <a:gs pos="0">
                <a:srgbClr val="0E1A40"/>
              </a:gs>
              <a:gs pos="100000">
                <a:srgbClr val="2F5EB0"/>
              </a:gs>
            </a:gsLst>
            <a:lin ang="13800000" scaled="0"/>
          </a:gradFill>
        </p:grpSpPr>
        <p:sp>
          <p:nvSpPr>
            <p:cNvPr id="6" name="矩形 5"/>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KSO_Shape"/>
          <p:cNvSpPr/>
          <p:nvPr/>
        </p:nvSpPr>
        <p:spPr bwMode="auto">
          <a:xfrm>
            <a:off x="139011" y="248515"/>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0" name="object 4"/>
          <p:cNvSpPr txBox="1"/>
          <p:nvPr/>
        </p:nvSpPr>
        <p:spPr>
          <a:xfrm>
            <a:off x="8028384" y="0"/>
            <a:ext cx="1087755" cy="292100"/>
          </a:xfrm>
          <a:prstGeom prst="rect">
            <a:avLst/>
          </a:prstGeom>
        </p:spPr>
        <p:txBody>
          <a:bodyPr vert="horz" wrap="square" lIns="0" tIns="12065" rIns="0" bIns="0" rtlCol="0">
            <a:spAutoFit/>
          </a:bodyPr>
          <a:lstStyle/>
          <a:p>
            <a:pPr marL="12700">
              <a:lnSpc>
                <a:spcPct val="100000"/>
              </a:lnSpc>
              <a:spcBef>
                <a:spcPts val="95"/>
              </a:spcBef>
            </a:pPr>
            <a:r>
              <a:rPr sz="1750" b="1" spc="-60" dirty="0">
                <a:solidFill>
                  <a:srgbClr val="F39700"/>
                </a:solidFill>
                <a:latin typeface="Cambria"/>
                <a:cs typeface="Cambria"/>
              </a:rPr>
              <a:t>ESG</a:t>
            </a:r>
            <a:r>
              <a:rPr sz="1750" b="1" spc="-75" dirty="0">
                <a:solidFill>
                  <a:srgbClr val="F39700"/>
                </a:solidFill>
                <a:latin typeface="Cambria"/>
                <a:cs typeface="Cambria"/>
              </a:rPr>
              <a:t> </a:t>
            </a:r>
            <a:r>
              <a:rPr sz="1750" b="1" spc="-80" dirty="0">
                <a:solidFill>
                  <a:srgbClr val="F39700"/>
                </a:solidFill>
                <a:latin typeface="Cambria"/>
                <a:cs typeface="Cambria"/>
              </a:rPr>
              <a:t>Report</a:t>
            </a:r>
            <a:endParaRPr sz="1750" dirty="0">
              <a:latin typeface="Cambria"/>
              <a:cs typeface="Cambria"/>
            </a:endParaRPr>
          </a:p>
        </p:txBody>
      </p:sp>
      <p:sp>
        <p:nvSpPr>
          <p:cNvPr id="11" name="object 27"/>
          <p:cNvSpPr txBox="1"/>
          <p:nvPr/>
        </p:nvSpPr>
        <p:spPr>
          <a:xfrm>
            <a:off x="467544" y="879526"/>
            <a:ext cx="1710689" cy="197490"/>
          </a:xfrm>
          <a:prstGeom prst="rect">
            <a:avLst/>
          </a:prstGeom>
        </p:spPr>
        <p:txBody>
          <a:bodyPr vert="horz" wrap="square" lIns="0" tIns="12700" rIns="0" bIns="0" rtlCol="0">
            <a:spAutoFit/>
          </a:bodyPr>
          <a:lstStyle/>
          <a:p>
            <a:pPr marL="12700">
              <a:lnSpc>
                <a:spcPct val="100000"/>
              </a:lnSpc>
              <a:spcBef>
                <a:spcPts val="100"/>
              </a:spcBef>
            </a:pPr>
            <a:r>
              <a:rPr sz="1200" b="1" spc="5" dirty="0" err="1">
                <a:solidFill>
                  <a:srgbClr val="D3942D"/>
                </a:solidFill>
                <a:latin typeface="DengXian"/>
                <a:cs typeface="DengXian"/>
              </a:rPr>
              <a:t>氣候變遷重大風險</a:t>
            </a:r>
            <a:r>
              <a:rPr lang="zh-CN" altLang="en-US" sz="1200" b="1" spc="5" dirty="0">
                <a:solidFill>
                  <a:srgbClr val="D3942D"/>
                </a:solidFill>
                <a:latin typeface="DengXian"/>
                <a:cs typeface="DengXian"/>
              </a:rPr>
              <a:t>管控圖</a:t>
            </a:r>
            <a:endParaRPr sz="1200" dirty="0">
              <a:solidFill>
                <a:srgbClr val="D3942D"/>
              </a:solidFill>
              <a:latin typeface="DengXian"/>
              <a:cs typeface="DengXian"/>
            </a:endParaRPr>
          </a:p>
        </p:txBody>
      </p:sp>
      <p:grpSp>
        <p:nvGrpSpPr>
          <p:cNvPr id="2" name="组合 1"/>
          <p:cNvGrpSpPr/>
          <p:nvPr/>
        </p:nvGrpSpPr>
        <p:grpSpPr>
          <a:xfrm>
            <a:off x="268153" y="1270648"/>
            <a:ext cx="4571512" cy="3104733"/>
            <a:chOff x="283234" y="1202803"/>
            <a:chExt cx="5344732" cy="3843273"/>
          </a:xfrm>
        </p:grpSpPr>
        <p:sp>
          <p:nvSpPr>
            <p:cNvPr id="12" name="object 29"/>
            <p:cNvSpPr/>
            <p:nvPr/>
          </p:nvSpPr>
          <p:spPr>
            <a:xfrm>
              <a:off x="644381" y="1202804"/>
              <a:ext cx="4866182" cy="3426478"/>
            </a:xfrm>
            <a:prstGeom prst="rect">
              <a:avLst/>
            </a:prstGeom>
            <a:blipFill>
              <a:blip r:embed="rId3" cstate="print"/>
              <a:stretch>
                <a:fillRect/>
              </a:stretch>
            </a:blipFill>
          </p:spPr>
          <p:txBody>
            <a:bodyPr wrap="square" lIns="0" tIns="0" rIns="0" bIns="0" rtlCol="0"/>
            <a:lstStyle/>
            <a:p>
              <a:endParaRPr/>
            </a:p>
          </p:txBody>
        </p:sp>
        <p:sp>
          <p:nvSpPr>
            <p:cNvPr id="13" name="object 30"/>
            <p:cNvSpPr/>
            <p:nvPr/>
          </p:nvSpPr>
          <p:spPr>
            <a:xfrm>
              <a:off x="637504" y="2363543"/>
              <a:ext cx="4212963" cy="2511612"/>
            </a:xfrm>
            <a:prstGeom prst="rect">
              <a:avLst/>
            </a:prstGeom>
            <a:blipFill>
              <a:blip r:embed="rId4" cstate="print"/>
              <a:stretch>
                <a:fillRect/>
              </a:stretch>
            </a:blipFill>
          </p:spPr>
          <p:txBody>
            <a:bodyPr wrap="square" lIns="0" tIns="0" rIns="0" bIns="0" rtlCol="0"/>
            <a:lstStyle/>
            <a:p>
              <a:endParaRPr/>
            </a:p>
          </p:txBody>
        </p:sp>
        <p:sp>
          <p:nvSpPr>
            <p:cNvPr id="15" name="object 32"/>
            <p:cNvSpPr/>
            <p:nvPr/>
          </p:nvSpPr>
          <p:spPr>
            <a:xfrm>
              <a:off x="644378" y="1794190"/>
              <a:ext cx="4866640" cy="0"/>
            </a:xfrm>
            <a:custGeom>
              <a:avLst/>
              <a:gdLst/>
              <a:ahLst/>
              <a:cxnLst/>
              <a:rect l="l" t="t" r="r" b="b"/>
              <a:pathLst>
                <a:path w="4866640">
                  <a:moveTo>
                    <a:pt x="0" y="0"/>
                  </a:moveTo>
                  <a:lnTo>
                    <a:pt x="4866187" y="0"/>
                  </a:lnTo>
                </a:path>
              </a:pathLst>
            </a:custGeom>
            <a:ln w="6373">
              <a:solidFill>
                <a:srgbClr val="FFFFFF"/>
              </a:solidFill>
            </a:ln>
          </p:spPr>
          <p:txBody>
            <a:bodyPr wrap="square" lIns="0" tIns="0" rIns="0" bIns="0" rtlCol="0"/>
            <a:lstStyle/>
            <a:p>
              <a:endParaRPr/>
            </a:p>
          </p:txBody>
        </p:sp>
        <p:sp>
          <p:nvSpPr>
            <p:cNvPr id="16" name="object 33"/>
            <p:cNvSpPr/>
            <p:nvPr/>
          </p:nvSpPr>
          <p:spPr>
            <a:xfrm>
              <a:off x="644378" y="2500569"/>
              <a:ext cx="4866640" cy="0"/>
            </a:xfrm>
            <a:custGeom>
              <a:avLst/>
              <a:gdLst/>
              <a:ahLst/>
              <a:cxnLst/>
              <a:rect l="l" t="t" r="r" b="b"/>
              <a:pathLst>
                <a:path w="4866640">
                  <a:moveTo>
                    <a:pt x="0" y="0"/>
                  </a:moveTo>
                  <a:lnTo>
                    <a:pt x="4866187" y="0"/>
                  </a:lnTo>
                </a:path>
              </a:pathLst>
            </a:custGeom>
            <a:ln w="6373">
              <a:solidFill>
                <a:srgbClr val="FFFFFF"/>
              </a:solidFill>
            </a:ln>
          </p:spPr>
          <p:txBody>
            <a:bodyPr wrap="square" lIns="0" tIns="0" rIns="0" bIns="0" rtlCol="0"/>
            <a:lstStyle/>
            <a:p>
              <a:endParaRPr/>
            </a:p>
          </p:txBody>
        </p:sp>
        <p:sp>
          <p:nvSpPr>
            <p:cNvPr id="17" name="object 34"/>
            <p:cNvSpPr/>
            <p:nvPr/>
          </p:nvSpPr>
          <p:spPr>
            <a:xfrm>
              <a:off x="644378" y="3206955"/>
              <a:ext cx="4866640" cy="0"/>
            </a:xfrm>
            <a:custGeom>
              <a:avLst/>
              <a:gdLst/>
              <a:ahLst/>
              <a:cxnLst/>
              <a:rect l="l" t="t" r="r" b="b"/>
              <a:pathLst>
                <a:path w="4866640">
                  <a:moveTo>
                    <a:pt x="0" y="0"/>
                  </a:moveTo>
                  <a:lnTo>
                    <a:pt x="4866187" y="0"/>
                  </a:lnTo>
                </a:path>
              </a:pathLst>
            </a:custGeom>
            <a:ln w="6373">
              <a:solidFill>
                <a:srgbClr val="FFFFFF"/>
              </a:solidFill>
            </a:ln>
          </p:spPr>
          <p:txBody>
            <a:bodyPr wrap="square" lIns="0" tIns="0" rIns="0" bIns="0" rtlCol="0"/>
            <a:lstStyle/>
            <a:p>
              <a:endParaRPr/>
            </a:p>
          </p:txBody>
        </p:sp>
        <p:sp>
          <p:nvSpPr>
            <p:cNvPr id="18" name="object 35"/>
            <p:cNvSpPr/>
            <p:nvPr/>
          </p:nvSpPr>
          <p:spPr>
            <a:xfrm>
              <a:off x="644378" y="3913328"/>
              <a:ext cx="4866640" cy="0"/>
            </a:xfrm>
            <a:custGeom>
              <a:avLst/>
              <a:gdLst/>
              <a:ahLst/>
              <a:cxnLst/>
              <a:rect l="l" t="t" r="r" b="b"/>
              <a:pathLst>
                <a:path w="4866640">
                  <a:moveTo>
                    <a:pt x="0" y="0"/>
                  </a:moveTo>
                  <a:lnTo>
                    <a:pt x="4866187" y="0"/>
                  </a:lnTo>
                </a:path>
              </a:pathLst>
            </a:custGeom>
            <a:ln w="6373">
              <a:solidFill>
                <a:srgbClr val="FFFFFF"/>
              </a:solidFill>
            </a:ln>
          </p:spPr>
          <p:txBody>
            <a:bodyPr wrap="square" lIns="0" tIns="0" rIns="0" bIns="0" rtlCol="0"/>
            <a:lstStyle/>
            <a:p>
              <a:endParaRPr/>
            </a:p>
          </p:txBody>
        </p:sp>
        <p:sp>
          <p:nvSpPr>
            <p:cNvPr id="25" name="object 42"/>
            <p:cNvSpPr/>
            <p:nvPr/>
          </p:nvSpPr>
          <p:spPr>
            <a:xfrm>
              <a:off x="1496648" y="3089048"/>
              <a:ext cx="0" cy="107314"/>
            </a:xfrm>
            <a:custGeom>
              <a:avLst/>
              <a:gdLst/>
              <a:ahLst/>
              <a:cxnLst/>
              <a:rect l="l" t="t" r="r" b="b"/>
              <a:pathLst>
                <a:path h="107315">
                  <a:moveTo>
                    <a:pt x="0" y="0"/>
                  </a:moveTo>
                  <a:lnTo>
                    <a:pt x="0" y="107276"/>
                  </a:lnTo>
                </a:path>
              </a:pathLst>
            </a:custGeom>
            <a:ln w="6873">
              <a:solidFill>
                <a:srgbClr val="00913A"/>
              </a:solidFill>
            </a:ln>
          </p:spPr>
          <p:txBody>
            <a:bodyPr wrap="square" lIns="0" tIns="0" rIns="0" bIns="0" rtlCol="0"/>
            <a:lstStyle/>
            <a:p>
              <a:endParaRPr/>
            </a:p>
          </p:txBody>
        </p:sp>
        <p:sp>
          <p:nvSpPr>
            <p:cNvPr id="26" name="object 43"/>
            <p:cNvSpPr/>
            <p:nvPr/>
          </p:nvSpPr>
          <p:spPr>
            <a:xfrm>
              <a:off x="1799067" y="3369476"/>
              <a:ext cx="0" cy="107314"/>
            </a:xfrm>
            <a:custGeom>
              <a:avLst/>
              <a:gdLst/>
              <a:ahLst/>
              <a:cxnLst/>
              <a:rect l="l" t="t" r="r" b="b"/>
              <a:pathLst>
                <a:path h="107315">
                  <a:moveTo>
                    <a:pt x="0" y="0"/>
                  </a:moveTo>
                  <a:lnTo>
                    <a:pt x="0" y="107276"/>
                  </a:lnTo>
                </a:path>
              </a:pathLst>
            </a:custGeom>
            <a:ln w="6873">
              <a:solidFill>
                <a:srgbClr val="00913A"/>
              </a:solidFill>
            </a:ln>
          </p:spPr>
          <p:txBody>
            <a:bodyPr wrap="square" lIns="0" tIns="0" rIns="0" bIns="0" rtlCol="0"/>
            <a:lstStyle/>
            <a:p>
              <a:endParaRPr/>
            </a:p>
          </p:txBody>
        </p:sp>
        <p:sp>
          <p:nvSpPr>
            <p:cNvPr id="27" name="object 44"/>
            <p:cNvSpPr/>
            <p:nvPr/>
          </p:nvSpPr>
          <p:spPr>
            <a:xfrm>
              <a:off x="1375220" y="3592543"/>
              <a:ext cx="0" cy="127635"/>
            </a:xfrm>
            <a:custGeom>
              <a:avLst/>
              <a:gdLst/>
              <a:ahLst/>
              <a:cxnLst/>
              <a:rect l="l" t="t" r="r" b="b"/>
              <a:pathLst>
                <a:path h="127634">
                  <a:moveTo>
                    <a:pt x="0" y="0"/>
                  </a:moveTo>
                  <a:lnTo>
                    <a:pt x="0" y="127467"/>
                  </a:lnTo>
                </a:path>
              </a:pathLst>
            </a:custGeom>
            <a:ln w="6873">
              <a:solidFill>
                <a:srgbClr val="00913A"/>
              </a:solidFill>
            </a:ln>
          </p:spPr>
          <p:txBody>
            <a:bodyPr wrap="square" lIns="0" tIns="0" rIns="0" bIns="0" rtlCol="0"/>
            <a:lstStyle/>
            <a:p>
              <a:endParaRPr/>
            </a:p>
          </p:txBody>
        </p:sp>
        <p:sp>
          <p:nvSpPr>
            <p:cNvPr id="28" name="object 45"/>
            <p:cNvSpPr/>
            <p:nvPr/>
          </p:nvSpPr>
          <p:spPr>
            <a:xfrm>
              <a:off x="1182772" y="4353102"/>
              <a:ext cx="0" cy="127635"/>
            </a:xfrm>
            <a:custGeom>
              <a:avLst/>
              <a:gdLst/>
              <a:ahLst/>
              <a:cxnLst/>
              <a:rect l="l" t="t" r="r" b="b"/>
              <a:pathLst>
                <a:path h="127634">
                  <a:moveTo>
                    <a:pt x="0" y="0"/>
                  </a:moveTo>
                  <a:lnTo>
                    <a:pt x="0" y="127467"/>
                  </a:lnTo>
                </a:path>
              </a:pathLst>
            </a:custGeom>
            <a:ln w="6873">
              <a:solidFill>
                <a:srgbClr val="00913A"/>
              </a:solidFill>
            </a:ln>
          </p:spPr>
          <p:txBody>
            <a:bodyPr wrap="square" lIns="0" tIns="0" rIns="0" bIns="0" rtlCol="0"/>
            <a:lstStyle/>
            <a:p>
              <a:endParaRPr/>
            </a:p>
          </p:txBody>
        </p:sp>
        <p:sp>
          <p:nvSpPr>
            <p:cNvPr id="29" name="object 46"/>
            <p:cNvSpPr/>
            <p:nvPr/>
          </p:nvSpPr>
          <p:spPr>
            <a:xfrm>
              <a:off x="2555106" y="3433209"/>
              <a:ext cx="0" cy="253365"/>
            </a:xfrm>
            <a:custGeom>
              <a:avLst/>
              <a:gdLst/>
              <a:ahLst/>
              <a:cxnLst/>
              <a:rect l="l" t="t" r="r" b="b"/>
              <a:pathLst>
                <a:path h="253365">
                  <a:moveTo>
                    <a:pt x="0" y="0"/>
                  </a:moveTo>
                  <a:lnTo>
                    <a:pt x="0" y="252805"/>
                  </a:lnTo>
                </a:path>
              </a:pathLst>
            </a:custGeom>
            <a:ln w="6873">
              <a:solidFill>
                <a:srgbClr val="00913A"/>
              </a:solidFill>
            </a:ln>
          </p:spPr>
          <p:txBody>
            <a:bodyPr wrap="square" lIns="0" tIns="0" rIns="0" bIns="0" rtlCol="0"/>
            <a:lstStyle/>
            <a:p>
              <a:endParaRPr/>
            </a:p>
          </p:txBody>
        </p:sp>
        <p:sp>
          <p:nvSpPr>
            <p:cNvPr id="30" name="object 47"/>
            <p:cNvSpPr/>
            <p:nvPr/>
          </p:nvSpPr>
          <p:spPr>
            <a:xfrm>
              <a:off x="3343215" y="3703020"/>
              <a:ext cx="0" cy="136525"/>
            </a:xfrm>
            <a:custGeom>
              <a:avLst/>
              <a:gdLst/>
              <a:ahLst/>
              <a:cxnLst/>
              <a:rect l="l" t="t" r="r" b="b"/>
              <a:pathLst>
                <a:path h="136525">
                  <a:moveTo>
                    <a:pt x="0" y="0"/>
                  </a:moveTo>
                  <a:lnTo>
                    <a:pt x="0" y="135969"/>
                  </a:lnTo>
                </a:path>
              </a:pathLst>
            </a:custGeom>
            <a:ln w="6873">
              <a:solidFill>
                <a:srgbClr val="00913A"/>
              </a:solidFill>
            </a:ln>
          </p:spPr>
          <p:txBody>
            <a:bodyPr wrap="square" lIns="0" tIns="0" rIns="0" bIns="0" rtlCol="0"/>
            <a:lstStyle/>
            <a:p>
              <a:endParaRPr/>
            </a:p>
          </p:txBody>
        </p:sp>
        <p:sp>
          <p:nvSpPr>
            <p:cNvPr id="31" name="object 48"/>
            <p:cNvSpPr/>
            <p:nvPr/>
          </p:nvSpPr>
          <p:spPr>
            <a:xfrm>
              <a:off x="4300878" y="3178276"/>
              <a:ext cx="0" cy="136525"/>
            </a:xfrm>
            <a:custGeom>
              <a:avLst/>
              <a:gdLst/>
              <a:ahLst/>
              <a:cxnLst/>
              <a:rect l="l" t="t" r="r" b="b"/>
              <a:pathLst>
                <a:path h="136525">
                  <a:moveTo>
                    <a:pt x="0" y="0"/>
                  </a:moveTo>
                  <a:lnTo>
                    <a:pt x="0" y="135969"/>
                  </a:lnTo>
                </a:path>
              </a:pathLst>
            </a:custGeom>
            <a:ln w="6873">
              <a:solidFill>
                <a:srgbClr val="00913A"/>
              </a:solidFill>
            </a:ln>
          </p:spPr>
          <p:txBody>
            <a:bodyPr wrap="square" lIns="0" tIns="0" rIns="0" bIns="0" rtlCol="0"/>
            <a:lstStyle/>
            <a:p>
              <a:endParaRPr/>
            </a:p>
          </p:txBody>
        </p:sp>
        <p:sp>
          <p:nvSpPr>
            <p:cNvPr id="32" name="object 49"/>
            <p:cNvSpPr/>
            <p:nvPr/>
          </p:nvSpPr>
          <p:spPr>
            <a:xfrm>
              <a:off x="2555106" y="2653530"/>
              <a:ext cx="0" cy="223520"/>
            </a:xfrm>
            <a:custGeom>
              <a:avLst/>
              <a:gdLst/>
              <a:ahLst/>
              <a:cxnLst/>
              <a:rect l="l" t="t" r="r" b="b"/>
              <a:pathLst>
                <a:path h="223520">
                  <a:moveTo>
                    <a:pt x="0" y="0"/>
                  </a:moveTo>
                  <a:lnTo>
                    <a:pt x="0" y="223054"/>
                  </a:lnTo>
                </a:path>
              </a:pathLst>
            </a:custGeom>
            <a:ln w="6873">
              <a:solidFill>
                <a:srgbClr val="00913A"/>
              </a:solidFill>
            </a:ln>
          </p:spPr>
          <p:txBody>
            <a:bodyPr wrap="square" lIns="0" tIns="0" rIns="0" bIns="0" rtlCol="0"/>
            <a:lstStyle/>
            <a:p>
              <a:endParaRPr/>
            </a:p>
          </p:txBody>
        </p:sp>
        <p:sp>
          <p:nvSpPr>
            <p:cNvPr id="33" name="object 50"/>
            <p:cNvSpPr/>
            <p:nvPr/>
          </p:nvSpPr>
          <p:spPr>
            <a:xfrm>
              <a:off x="644377" y="1202804"/>
              <a:ext cx="4866640" cy="3426807"/>
            </a:xfrm>
            <a:custGeom>
              <a:avLst/>
              <a:gdLst/>
              <a:ahLst/>
              <a:cxnLst/>
              <a:rect l="l" t="t" r="r" b="b"/>
              <a:pathLst>
                <a:path w="4866640" h="4238625">
                  <a:moveTo>
                    <a:pt x="4866187" y="4238287"/>
                  </a:moveTo>
                  <a:lnTo>
                    <a:pt x="0" y="4238287"/>
                  </a:lnTo>
                  <a:lnTo>
                    <a:pt x="0" y="0"/>
                  </a:lnTo>
                  <a:lnTo>
                    <a:pt x="4866187" y="0"/>
                  </a:lnTo>
                  <a:lnTo>
                    <a:pt x="4866187" y="4238287"/>
                  </a:lnTo>
                  <a:close/>
                </a:path>
              </a:pathLst>
            </a:custGeom>
            <a:ln w="13177">
              <a:solidFill>
                <a:srgbClr val="9FA0A0"/>
              </a:solidFill>
            </a:ln>
          </p:spPr>
          <p:txBody>
            <a:bodyPr wrap="square" lIns="0" tIns="0" rIns="0" bIns="0" rtlCol="0"/>
            <a:lstStyle/>
            <a:p>
              <a:endParaRPr/>
            </a:p>
          </p:txBody>
        </p:sp>
        <p:sp>
          <p:nvSpPr>
            <p:cNvPr id="34" name="object 51"/>
            <p:cNvSpPr txBox="1"/>
            <p:nvPr/>
          </p:nvSpPr>
          <p:spPr>
            <a:xfrm>
              <a:off x="283234" y="1932698"/>
              <a:ext cx="119645" cy="1766063"/>
            </a:xfrm>
            <a:prstGeom prst="rect">
              <a:avLst/>
            </a:prstGeom>
          </p:spPr>
          <p:txBody>
            <a:bodyPr vert="eaVert" wrap="square" lIns="0" tIns="0" rIns="0" bIns="0" rtlCol="0">
              <a:spAutoFit/>
            </a:bodyPr>
            <a:lstStyle/>
            <a:p>
              <a:pPr marL="12700">
                <a:lnSpc>
                  <a:spcPct val="70000"/>
                </a:lnSpc>
              </a:pPr>
              <a:r>
                <a:rPr sz="950" dirty="0">
                  <a:latin typeface="Arial Unicode MS"/>
                  <a:cs typeface="Arial Unicode MS"/>
                </a:rPr>
                <a:t>風</a:t>
              </a:r>
              <a:r>
                <a:rPr sz="950" spc="60" dirty="0">
                  <a:latin typeface="Arial Unicode MS"/>
                  <a:cs typeface="Arial Unicode MS"/>
                </a:rPr>
                <a:t> </a:t>
              </a:r>
              <a:r>
                <a:rPr sz="950" dirty="0">
                  <a:latin typeface="Arial Unicode MS"/>
                  <a:cs typeface="Arial Unicode MS"/>
                </a:rPr>
                <a:t>險</a:t>
              </a:r>
              <a:r>
                <a:rPr sz="950" spc="60" dirty="0">
                  <a:latin typeface="Arial Unicode MS"/>
                  <a:cs typeface="Arial Unicode MS"/>
                </a:rPr>
                <a:t> </a:t>
              </a:r>
              <a:r>
                <a:rPr sz="950" dirty="0">
                  <a:latin typeface="Arial Unicode MS"/>
                  <a:cs typeface="Arial Unicode MS"/>
                </a:rPr>
                <a:t>衝</a:t>
              </a:r>
              <a:r>
                <a:rPr sz="950" spc="60" dirty="0">
                  <a:latin typeface="Arial Unicode MS"/>
                  <a:cs typeface="Arial Unicode MS"/>
                </a:rPr>
                <a:t> </a:t>
              </a:r>
              <a:r>
                <a:rPr sz="950" dirty="0">
                  <a:latin typeface="Arial Unicode MS"/>
                  <a:cs typeface="Arial Unicode MS"/>
                </a:rPr>
                <a:t>擊</a:t>
              </a:r>
              <a:r>
                <a:rPr sz="950" spc="60" dirty="0">
                  <a:latin typeface="Arial Unicode MS"/>
                  <a:cs typeface="Arial Unicode MS"/>
                </a:rPr>
                <a:t> </a:t>
              </a:r>
              <a:r>
                <a:rPr sz="950" dirty="0">
                  <a:latin typeface="Arial Unicode MS"/>
                  <a:cs typeface="Arial Unicode MS"/>
                </a:rPr>
                <a:t>影</a:t>
              </a:r>
              <a:r>
                <a:rPr sz="950" spc="60" dirty="0">
                  <a:latin typeface="Arial Unicode MS"/>
                  <a:cs typeface="Arial Unicode MS"/>
                </a:rPr>
                <a:t> </a:t>
              </a:r>
              <a:r>
                <a:rPr sz="950" dirty="0">
                  <a:latin typeface="Arial Unicode MS"/>
                  <a:cs typeface="Arial Unicode MS"/>
                </a:rPr>
                <a:t>響</a:t>
              </a:r>
              <a:r>
                <a:rPr sz="950" spc="60" dirty="0">
                  <a:latin typeface="Arial Unicode MS"/>
                  <a:cs typeface="Arial Unicode MS"/>
                </a:rPr>
                <a:t> </a:t>
              </a:r>
              <a:r>
                <a:rPr sz="950" dirty="0">
                  <a:latin typeface="Arial Unicode MS"/>
                  <a:cs typeface="Arial Unicode MS"/>
                </a:rPr>
                <a:t>程</a:t>
              </a:r>
              <a:r>
                <a:rPr sz="950" spc="60" dirty="0">
                  <a:latin typeface="Arial Unicode MS"/>
                  <a:cs typeface="Arial Unicode MS"/>
                </a:rPr>
                <a:t> </a:t>
              </a:r>
              <a:r>
                <a:rPr sz="950" dirty="0">
                  <a:latin typeface="Arial Unicode MS"/>
                  <a:cs typeface="Arial Unicode MS"/>
                </a:rPr>
                <a:t>度</a:t>
              </a:r>
            </a:p>
          </p:txBody>
        </p:sp>
        <p:sp>
          <p:nvSpPr>
            <p:cNvPr id="35" name="object 52"/>
            <p:cNvSpPr txBox="1"/>
            <p:nvPr/>
          </p:nvSpPr>
          <p:spPr>
            <a:xfrm>
              <a:off x="2638672" y="4858757"/>
              <a:ext cx="1245171" cy="187319"/>
            </a:xfrm>
            <a:prstGeom prst="rect">
              <a:avLst/>
            </a:prstGeom>
          </p:spPr>
          <p:txBody>
            <a:bodyPr vert="horz" wrap="square" lIns="0" tIns="12700" rIns="0" bIns="0" rtlCol="0">
              <a:spAutoFit/>
            </a:bodyPr>
            <a:lstStyle/>
            <a:p>
              <a:pPr marL="12700">
                <a:lnSpc>
                  <a:spcPct val="100000"/>
                </a:lnSpc>
                <a:spcBef>
                  <a:spcPts val="100"/>
                </a:spcBef>
              </a:pPr>
              <a:r>
                <a:rPr sz="900" spc="225" dirty="0">
                  <a:latin typeface="Arial Unicode MS"/>
                  <a:cs typeface="Arial Unicode MS"/>
                </a:rPr>
                <a:t>風險發生頻率</a:t>
              </a:r>
              <a:endParaRPr sz="900" dirty="0">
                <a:latin typeface="Arial Unicode MS"/>
                <a:cs typeface="Arial Unicode MS"/>
              </a:endParaRPr>
            </a:p>
          </p:txBody>
        </p:sp>
        <p:sp>
          <p:nvSpPr>
            <p:cNvPr id="36" name="object 53"/>
            <p:cNvSpPr/>
            <p:nvPr/>
          </p:nvSpPr>
          <p:spPr>
            <a:xfrm>
              <a:off x="651251" y="4693007"/>
              <a:ext cx="4859655" cy="102235"/>
            </a:xfrm>
            <a:custGeom>
              <a:avLst/>
              <a:gdLst/>
              <a:ahLst/>
              <a:cxnLst/>
              <a:rect l="l" t="t" r="r" b="b"/>
              <a:pathLst>
                <a:path w="4859655" h="102234">
                  <a:moveTo>
                    <a:pt x="4859314" y="101973"/>
                  </a:moveTo>
                  <a:lnTo>
                    <a:pt x="0" y="44613"/>
                  </a:lnTo>
                  <a:lnTo>
                    <a:pt x="4859314" y="0"/>
                  </a:lnTo>
                  <a:lnTo>
                    <a:pt x="4859314" y="101973"/>
                  </a:lnTo>
                  <a:close/>
                </a:path>
              </a:pathLst>
            </a:custGeom>
            <a:solidFill>
              <a:srgbClr val="C8D900"/>
            </a:solidFill>
          </p:spPr>
          <p:txBody>
            <a:bodyPr wrap="square" lIns="0" tIns="0" rIns="0" bIns="0" rtlCol="0"/>
            <a:lstStyle/>
            <a:p>
              <a:endParaRPr/>
            </a:p>
          </p:txBody>
        </p:sp>
        <p:sp>
          <p:nvSpPr>
            <p:cNvPr id="37" name="object 54"/>
            <p:cNvSpPr/>
            <p:nvPr/>
          </p:nvSpPr>
          <p:spPr>
            <a:xfrm>
              <a:off x="475986" y="1202803"/>
              <a:ext cx="110489" cy="3420469"/>
            </a:xfrm>
            <a:custGeom>
              <a:avLst/>
              <a:gdLst/>
              <a:ahLst/>
              <a:cxnLst/>
              <a:rect l="l" t="t" r="r" b="b"/>
              <a:pathLst>
                <a:path w="110490" h="4229100">
                  <a:moveTo>
                    <a:pt x="48112" y="4228727"/>
                  </a:moveTo>
                  <a:lnTo>
                    <a:pt x="0" y="0"/>
                  </a:lnTo>
                  <a:lnTo>
                    <a:pt x="109970" y="0"/>
                  </a:lnTo>
                  <a:lnTo>
                    <a:pt x="48112" y="4228727"/>
                  </a:lnTo>
                  <a:close/>
                </a:path>
              </a:pathLst>
            </a:custGeom>
            <a:solidFill>
              <a:srgbClr val="C8D900"/>
            </a:solidFill>
          </p:spPr>
          <p:txBody>
            <a:bodyPr wrap="square" lIns="0" tIns="0" rIns="0" bIns="0" rtlCol="0"/>
            <a:lstStyle/>
            <a:p>
              <a:endParaRPr/>
            </a:p>
          </p:txBody>
        </p:sp>
        <p:sp>
          <p:nvSpPr>
            <p:cNvPr id="38" name="object 55"/>
            <p:cNvSpPr/>
            <p:nvPr/>
          </p:nvSpPr>
          <p:spPr>
            <a:xfrm>
              <a:off x="4572000" y="1351172"/>
              <a:ext cx="1055966" cy="1015657"/>
            </a:xfrm>
            <a:prstGeom prst="rect">
              <a:avLst/>
            </a:prstGeom>
            <a:blipFill>
              <a:blip r:embed="rId5" cstate="print"/>
              <a:stretch>
                <a:fillRect/>
              </a:stretch>
            </a:blipFill>
          </p:spPr>
          <p:txBody>
            <a:bodyPr wrap="square" lIns="0" tIns="0" rIns="0" bIns="0" rtlCol="0"/>
            <a:lstStyle/>
            <a:p>
              <a:endParaRPr/>
            </a:p>
          </p:txBody>
        </p:sp>
        <p:sp>
          <p:nvSpPr>
            <p:cNvPr id="39" name="object 56"/>
            <p:cNvSpPr/>
            <p:nvPr/>
          </p:nvSpPr>
          <p:spPr>
            <a:xfrm>
              <a:off x="5060243" y="1699576"/>
              <a:ext cx="116343" cy="196766"/>
            </a:xfrm>
            <a:prstGeom prst="rect">
              <a:avLst/>
            </a:prstGeom>
            <a:blipFill>
              <a:blip r:embed="rId6" cstate="print"/>
              <a:stretch>
                <a:fillRect/>
              </a:stretch>
            </a:blipFill>
          </p:spPr>
          <p:txBody>
            <a:bodyPr wrap="square" lIns="0" tIns="0" rIns="0" bIns="0" rtlCol="0"/>
            <a:lstStyle/>
            <a:p>
              <a:endParaRPr/>
            </a:p>
          </p:txBody>
        </p:sp>
        <p:sp>
          <p:nvSpPr>
            <p:cNvPr id="40" name="object 57"/>
            <p:cNvSpPr/>
            <p:nvPr/>
          </p:nvSpPr>
          <p:spPr>
            <a:xfrm>
              <a:off x="1435040" y="3188643"/>
              <a:ext cx="116343" cy="108846"/>
            </a:xfrm>
            <a:prstGeom prst="rect">
              <a:avLst/>
            </a:prstGeom>
            <a:blipFill>
              <a:blip r:embed="rId7" cstate="print"/>
              <a:stretch>
                <a:fillRect/>
              </a:stretch>
            </a:blipFill>
          </p:spPr>
          <p:txBody>
            <a:bodyPr wrap="square" lIns="0" tIns="0" rIns="0" bIns="0" rtlCol="0"/>
            <a:lstStyle/>
            <a:p>
              <a:endParaRPr/>
            </a:p>
          </p:txBody>
        </p:sp>
        <p:sp>
          <p:nvSpPr>
            <p:cNvPr id="41" name="object 58"/>
            <p:cNvSpPr/>
            <p:nvPr/>
          </p:nvSpPr>
          <p:spPr>
            <a:xfrm>
              <a:off x="1740895" y="3287430"/>
              <a:ext cx="116343" cy="108846"/>
            </a:xfrm>
            <a:prstGeom prst="rect">
              <a:avLst/>
            </a:prstGeom>
            <a:blipFill>
              <a:blip r:embed="rId8" cstate="print"/>
              <a:stretch>
                <a:fillRect/>
              </a:stretch>
            </a:blipFill>
          </p:spPr>
          <p:txBody>
            <a:bodyPr wrap="square" lIns="0" tIns="0" rIns="0" bIns="0" rtlCol="0"/>
            <a:lstStyle/>
            <a:p>
              <a:endParaRPr/>
            </a:p>
          </p:txBody>
        </p:sp>
        <p:sp>
          <p:nvSpPr>
            <p:cNvPr id="42" name="object 59"/>
            <p:cNvSpPr/>
            <p:nvPr/>
          </p:nvSpPr>
          <p:spPr>
            <a:xfrm>
              <a:off x="2496941" y="2790308"/>
              <a:ext cx="116343" cy="108846"/>
            </a:xfrm>
            <a:prstGeom prst="rect">
              <a:avLst/>
            </a:prstGeom>
            <a:blipFill>
              <a:blip r:embed="rId9" cstate="print"/>
              <a:stretch>
                <a:fillRect/>
              </a:stretch>
            </a:blipFill>
          </p:spPr>
          <p:txBody>
            <a:bodyPr wrap="square" lIns="0" tIns="0" rIns="0" bIns="0" rtlCol="0"/>
            <a:lstStyle/>
            <a:p>
              <a:endParaRPr/>
            </a:p>
          </p:txBody>
        </p:sp>
        <p:sp>
          <p:nvSpPr>
            <p:cNvPr id="43" name="object 60"/>
            <p:cNvSpPr/>
            <p:nvPr/>
          </p:nvSpPr>
          <p:spPr>
            <a:xfrm>
              <a:off x="2493504" y="3644339"/>
              <a:ext cx="116343" cy="108846"/>
            </a:xfrm>
            <a:prstGeom prst="rect">
              <a:avLst/>
            </a:prstGeom>
            <a:blipFill>
              <a:blip r:embed="rId8" cstate="print"/>
              <a:stretch>
                <a:fillRect/>
              </a:stretch>
            </a:blipFill>
          </p:spPr>
          <p:txBody>
            <a:bodyPr wrap="square" lIns="0" tIns="0" rIns="0" bIns="0" rtlCol="0"/>
            <a:lstStyle/>
            <a:p>
              <a:endParaRPr/>
            </a:p>
          </p:txBody>
        </p:sp>
        <p:sp>
          <p:nvSpPr>
            <p:cNvPr id="44" name="object 61"/>
            <p:cNvSpPr/>
            <p:nvPr/>
          </p:nvSpPr>
          <p:spPr>
            <a:xfrm>
              <a:off x="3283916" y="3644339"/>
              <a:ext cx="116343" cy="108846"/>
            </a:xfrm>
            <a:prstGeom prst="rect">
              <a:avLst/>
            </a:prstGeom>
            <a:blipFill>
              <a:blip r:embed="rId8" cstate="print"/>
              <a:stretch>
                <a:fillRect/>
              </a:stretch>
            </a:blipFill>
          </p:spPr>
          <p:txBody>
            <a:bodyPr wrap="square" lIns="0" tIns="0" rIns="0" bIns="0" rtlCol="0"/>
            <a:lstStyle/>
            <a:p>
              <a:endParaRPr/>
            </a:p>
          </p:txBody>
        </p:sp>
        <p:sp>
          <p:nvSpPr>
            <p:cNvPr id="45" name="object 62"/>
            <p:cNvSpPr/>
            <p:nvPr/>
          </p:nvSpPr>
          <p:spPr>
            <a:xfrm>
              <a:off x="4242720" y="3261937"/>
              <a:ext cx="116343" cy="108846"/>
            </a:xfrm>
            <a:prstGeom prst="rect">
              <a:avLst/>
            </a:prstGeom>
            <a:blipFill>
              <a:blip r:embed="rId8" cstate="print"/>
              <a:stretch>
                <a:fillRect/>
              </a:stretch>
            </a:blipFill>
          </p:spPr>
          <p:txBody>
            <a:bodyPr wrap="square" lIns="0" tIns="0" rIns="0" bIns="0" rtlCol="0"/>
            <a:lstStyle/>
            <a:p>
              <a:endParaRPr/>
            </a:p>
          </p:txBody>
        </p:sp>
        <p:sp>
          <p:nvSpPr>
            <p:cNvPr id="46" name="object 63"/>
            <p:cNvSpPr/>
            <p:nvPr/>
          </p:nvSpPr>
          <p:spPr>
            <a:xfrm>
              <a:off x="1314760" y="3504124"/>
              <a:ext cx="116343" cy="108846"/>
            </a:xfrm>
            <a:prstGeom prst="rect">
              <a:avLst/>
            </a:prstGeom>
            <a:blipFill>
              <a:blip r:embed="rId9" cstate="print"/>
              <a:stretch>
                <a:fillRect/>
              </a:stretch>
            </a:blipFill>
          </p:spPr>
          <p:txBody>
            <a:bodyPr wrap="square" lIns="0" tIns="0" rIns="0" bIns="0" rtlCol="0"/>
            <a:lstStyle/>
            <a:p>
              <a:endParaRPr/>
            </a:p>
          </p:txBody>
        </p:sp>
        <p:sp>
          <p:nvSpPr>
            <p:cNvPr id="47" name="object 64"/>
            <p:cNvSpPr/>
            <p:nvPr/>
          </p:nvSpPr>
          <p:spPr>
            <a:xfrm>
              <a:off x="1125748" y="4288048"/>
              <a:ext cx="116343" cy="108846"/>
            </a:xfrm>
            <a:prstGeom prst="rect">
              <a:avLst/>
            </a:prstGeom>
            <a:blipFill>
              <a:blip r:embed="rId7" cstate="print"/>
              <a:stretch>
                <a:fillRect/>
              </a:stretch>
            </a:blipFill>
          </p:spPr>
          <p:txBody>
            <a:bodyPr wrap="square" lIns="0" tIns="0" rIns="0" bIns="0" rtlCol="0"/>
            <a:lstStyle/>
            <a:p>
              <a:endParaRPr/>
            </a:p>
          </p:txBody>
        </p:sp>
        <p:sp>
          <p:nvSpPr>
            <p:cNvPr id="48" name="object 65"/>
            <p:cNvSpPr txBox="1"/>
            <p:nvPr/>
          </p:nvSpPr>
          <p:spPr>
            <a:xfrm>
              <a:off x="1115081" y="2819284"/>
              <a:ext cx="795655" cy="270510"/>
            </a:xfrm>
            <a:prstGeom prst="rect">
              <a:avLst/>
            </a:prstGeom>
          </p:spPr>
          <p:txBody>
            <a:bodyPr vert="horz" wrap="square" lIns="0" tIns="12700" rIns="0" bIns="0" rtlCol="0">
              <a:spAutoFit/>
            </a:bodyPr>
            <a:lstStyle/>
            <a:p>
              <a:pPr marL="12700" marR="5080">
                <a:lnSpc>
                  <a:spcPct val="100000"/>
                </a:lnSpc>
                <a:spcBef>
                  <a:spcPts val="100"/>
                </a:spcBef>
              </a:pPr>
              <a:r>
                <a:rPr sz="800" spc="95" dirty="0">
                  <a:latin typeface="Arial Unicode MS"/>
                  <a:cs typeface="Arial Unicode MS"/>
                </a:rPr>
                <a:t>市場需求轉變</a:t>
              </a:r>
              <a:r>
                <a:rPr sz="800" spc="25" dirty="0">
                  <a:latin typeface="Arial Unicode MS"/>
                  <a:cs typeface="Arial Unicode MS"/>
                </a:rPr>
                <a:t>/  </a:t>
              </a:r>
              <a:r>
                <a:rPr sz="800" spc="65" dirty="0">
                  <a:latin typeface="Arial Unicode MS"/>
                  <a:cs typeface="Arial Unicode MS"/>
                </a:rPr>
                <a:t>產業新創新技術</a:t>
              </a:r>
              <a:endParaRPr sz="800" dirty="0">
                <a:latin typeface="Arial Unicode MS"/>
                <a:cs typeface="Arial Unicode MS"/>
              </a:endParaRPr>
            </a:p>
          </p:txBody>
        </p:sp>
        <p:sp>
          <p:nvSpPr>
            <p:cNvPr id="49" name="object 66"/>
            <p:cNvSpPr txBox="1"/>
            <p:nvPr/>
          </p:nvSpPr>
          <p:spPr>
            <a:xfrm>
              <a:off x="902068" y="3711552"/>
              <a:ext cx="905510" cy="147955"/>
            </a:xfrm>
            <a:prstGeom prst="rect">
              <a:avLst/>
            </a:prstGeom>
          </p:spPr>
          <p:txBody>
            <a:bodyPr vert="horz" wrap="square" lIns="0" tIns="12700" rIns="0" bIns="0" rtlCol="0">
              <a:spAutoFit/>
            </a:bodyPr>
            <a:lstStyle/>
            <a:p>
              <a:pPr marL="12700">
                <a:lnSpc>
                  <a:spcPct val="100000"/>
                </a:lnSpc>
                <a:spcBef>
                  <a:spcPts val="100"/>
                </a:spcBef>
              </a:pPr>
              <a:r>
                <a:rPr sz="800" spc="65" dirty="0">
                  <a:latin typeface="Arial Unicode MS"/>
                  <a:cs typeface="Arial Unicode MS"/>
                </a:rPr>
                <a:t>極端天氣事件增強</a:t>
              </a:r>
              <a:endParaRPr sz="800" dirty="0">
                <a:latin typeface="Arial Unicode MS"/>
                <a:cs typeface="Arial Unicode MS"/>
              </a:endParaRPr>
            </a:p>
          </p:txBody>
        </p:sp>
        <p:sp>
          <p:nvSpPr>
            <p:cNvPr id="50" name="object 67"/>
            <p:cNvSpPr txBox="1"/>
            <p:nvPr/>
          </p:nvSpPr>
          <p:spPr>
            <a:xfrm>
              <a:off x="2173658" y="2366829"/>
              <a:ext cx="905510" cy="270510"/>
            </a:xfrm>
            <a:prstGeom prst="rect">
              <a:avLst/>
            </a:prstGeom>
          </p:spPr>
          <p:txBody>
            <a:bodyPr vert="horz" wrap="square" lIns="0" tIns="12700" rIns="0" bIns="0" rtlCol="0">
              <a:spAutoFit/>
            </a:bodyPr>
            <a:lstStyle/>
            <a:p>
              <a:pPr marL="12700" marR="5080">
                <a:lnSpc>
                  <a:spcPct val="100000"/>
                </a:lnSpc>
                <a:spcBef>
                  <a:spcPts val="100"/>
                </a:spcBef>
              </a:pPr>
              <a:r>
                <a:rPr sz="800" spc="60" dirty="0">
                  <a:latin typeface="Arial Unicode MS"/>
                  <a:cs typeface="Arial Unicode MS"/>
                </a:rPr>
                <a:t>總量管制與碳權、 </a:t>
              </a:r>
              <a:r>
                <a:rPr sz="800" spc="65" dirty="0">
                  <a:latin typeface="Arial Unicode MS"/>
                  <a:cs typeface="Arial Unicode MS"/>
                </a:rPr>
                <a:t>能源交易相關</a:t>
              </a:r>
              <a:endParaRPr sz="800" dirty="0">
                <a:latin typeface="Arial Unicode MS"/>
                <a:cs typeface="Arial Unicode MS"/>
              </a:endParaRPr>
            </a:p>
          </p:txBody>
        </p:sp>
        <p:sp>
          <p:nvSpPr>
            <p:cNvPr id="51" name="object 68"/>
            <p:cNvSpPr txBox="1"/>
            <p:nvPr/>
          </p:nvSpPr>
          <p:spPr>
            <a:xfrm>
              <a:off x="4741529" y="1529783"/>
              <a:ext cx="575310" cy="147955"/>
            </a:xfrm>
            <a:prstGeom prst="rect">
              <a:avLst/>
            </a:prstGeom>
          </p:spPr>
          <p:txBody>
            <a:bodyPr vert="horz" wrap="square" lIns="0" tIns="12700" rIns="0" bIns="0" rtlCol="0">
              <a:spAutoFit/>
            </a:bodyPr>
            <a:lstStyle/>
            <a:p>
              <a:pPr marL="12700">
                <a:lnSpc>
                  <a:spcPct val="100000"/>
                </a:lnSpc>
                <a:spcBef>
                  <a:spcPts val="100"/>
                </a:spcBef>
              </a:pPr>
              <a:r>
                <a:rPr sz="800" spc="65" dirty="0">
                  <a:latin typeface="Arial Unicode MS"/>
                  <a:cs typeface="Arial Unicode MS"/>
                </a:rPr>
                <a:t>原物料供應</a:t>
              </a:r>
              <a:endParaRPr sz="800" dirty="0">
                <a:latin typeface="Arial Unicode MS"/>
                <a:cs typeface="Arial Unicode MS"/>
              </a:endParaRPr>
            </a:p>
          </p:txBody>
        </p:sp>
        <p:sp>
          <p:nvSpPr>
            <p:cNvPr id="52" name="object 69"/>
            <p:cNvSpPr txBox="1"/>
            <p:nvPr/>
          </p:nvSpPr>
          <p:spPr>
            <a:xfrm>
              <a:off x="3715469" y="3023333"/>
              <a:ext cx="1246263" cy="168271"/>
            </a:xfrm>
            <a:prstGeom prst="rect">
              <a:avLst/>
            </a:prstGeom>
          </p:spPr>
          <p:txBody>
            <a:bodyPr vert="horz" wrap="square" lIns="0" tIns="12700" rIns="0" bIns="0" rtlCol="0">
              <a:spAutoFit/>
            </a:bodyPr>
            <a:lstStyle/>
            <a:p>
              <a:pPr marL="12700">
                <a:lnSpc>
                  <a:spcPct val="100000"/>
                </a:lnSpc>
                <a:spcBef>
                  <a:spcPts val="100"/>
                </a:spcBef>
              </a:pPr>
              <a:r>
                <a:rPr sz="800" spc="65" dirty="0">
                  <a:latin typeface="Arial Unicode MS"/>
                  <a:cs typeface="Arial Unicode MS"/>
                </a:rPr>
                <a:t>一般環境法規規範</a:t>
              </a:r>
              <a:endParaRPr sz="800" dirty="0">
                <a:latin typeface="Arial Unicode MS"/>
                <a:cs typeface="Arial Unicode MS"/>
              </a:endParaRPr>
            </a:p>
          </p:txBody>
        </p:sp>
        <p:sp>
          <p:nvSpPr>
            <p:cNvPr id="53" name="object 70"/>
            <p:cNvSpPr txBox="1"/>
            <p:nvPr/>
          </p:nvSpPr>
          <p:spPr>
            <a:xfrm>
              <a:off x="2957783" y="3817910"/>
              <a:ext cx="898995" cy="168271"/>
            </a:xfrm>
            <a:prstGeom prst="rect">
              <a:avLst/>
            </a:prstGeom>
          </p:spPr>
          <p:txBody>
            <a:bodyPr vert="horz" wrap="square" lIns="0" tIns="12700" rIns="0" bIns="0" rtlCol="0">
              <a:spAutoFit/>
            </a:bodyPr>
            <a:lstStyle/>
            <a:p>
              <a:pPr marL="12700">
                <a:lnSpc>
                  <a:spcPct val="100000"/>
                </a:lnSpc>
                <a:spcBef>
                  <a:spcPts val="100"/>
                </a:spcBef>
              </a:pPr>
              <a:r>
                <a:rPr sz="800" spc="65" dirty="0">
                  <a:latin typeface="Arial Unicode MS"/>
                  <a:cs typeface="Arial Unicode MS"/>
                </a:rPr>
                <a:t>再生能源相關</a:t>
              </a:r>
              <a:endParaRPr sz="800" dirty="0">
                <a:latin typeface="Arial Unicode MS"/>
                <a:cs typeface="Arial Unicode MS"/>
              </a:endParaRPr>
            </a:p>
          </p:txBody>
        </p:sp>
        <p:sp>
          <p:nvSpPr>
            <p:cNvPr id="54" name="object 71"/>
            <p:cNvSpPr txBox="1"/>
            <p:nvPr/>
          </p:nvSpPr>
          <p:spPr>
            <a:xfrm>
              <a:off x="1564201" y="3220244"/>
              <a:ext cx="1363980" cy="399415"/>
            </a:xfrm>
            <a:prstGeom prst="rect">
              <a:avLst/>
            </a:prstGeom>
          </p:spPr>
          <p:txBody>
            <a:bodyPr vert="horz" wrap="square" lIns="0" tIns="12700" rIns="0" bIns="0" rtlCol="0">
              <a:spAutoFit/>
            </a:bodyPr>
            <a:lstStyle/>
            <a:p>
              <a:pPr marL="12700" marR="5080" indent="678180">
                <a:lnSpc>
                  <a:spcPct val="153200"/>
                </a:lnSpc>
                <a:spcBef>
                  <a:spcPts val="100"/>
                </a:spcBef>
              </a:pPr>
              <a:r>
                <a:rPr sz="800" spc="55" dirty="0">
                  <a:latin typeface="Arial Unicode MS"/>
                  <a:cs typeface="Arial Unicode MS"/>
                </a:rPr>
                <a:t>客戶需求轉變 </a:t>
              </a:r>
              <a:r>
                <a:rPr sz="800" spc="65" dirty="0">
                  <a:latin typeface="Arial Unicode MS"/>
                  <a:cs typeface="Arial Unicode MS"/>
                </a:rPr>
                <a:t>能源供應不穩定</a:t>
              </a:r>
              <a:endParaRPr sz="800" dirty="0">
                <a:latin typeface="Arial Unicode MS"/>
                <a:cs typeface="Arial Unicode MS"/>
              </a:endParaRPr>
            </a:p>
          </p:txBody>
        </p:sp>
        <p:sp>
          <p:nvSpPr>
            <p:cNvPr id="55" name="object 72"/>
            <p:cNvSpPr txBox="1"/>
            <p:nvPr/>
          </p:nvSpPr>
          <p:spPr>
            <a:xfrm>
              <a:off x="700491" y="4465849"/>
              <a:ext cx="1793012" cy="168271"/>
            </a:xfrm>
            <a:prstGeom prst="rect">
              <a:avLst/>
            </a:prstGeom>
          </p:spPr>
          <p:txBody>
            <a:bodyPr vert="horz" wrap="square" lIns="0" tIns="12700" rIns="0" bIns="0" rtlCol="0">
              <a:spAutoFit/>
            </a:bodyPr>
            <a:lstStyle/>
            <a:p>
              <a:pPr marL="12700">
                <a:lnSpc>
                  <a:spcPct val="100000"/>
                </a:lnSpc>
                <a:spcBef>
                  <a:spcPts val="100"/>
                </a:spcBef>
              </a:pPr>
              <a:r>
                <a:rPr sz="800" spc="65" dirty="0">
                  <a:latin typeface="Arial Unicode MS"/>
                  <a:cs typeface="Arial Unicode MS"/>
                </a:rPr>
                <a:t>利害關係人關注氣候議題</a:t>
              </a:r>
              <a:endParaRPr sz="800" dirty="0">
                <a:latin typeface="Arial Unicode MS"/>
                <a:cs typeface="Arial Unicode MS"/>
              </a:endParaRPr>
            </a:p>
          </p:txBody>
        </p:sp>
      </p:grpSp>
      <p:sp>
        <p:nvSpPr>
          <p:cNvPr id="60" name="object 21"/>
          <p:cNvSpPr txBox="1"/>
          <p:nvPr/>
        </p:nvSpPr>
        <p:spPr>
          <a:xfrm>
            <a:off x="6160235" y="1274812"/>
            <a:ext cx="2616491" cy="755976"/>
          </a:xfrm>
          <a:prstGeom prst="rect">
            <a:avLst/>
          </a:prstGeom>
          <a:solidFill>
            <a:srgbClr val="D6E7AF"/>
          </a:solidFill>
        </p:spPr>
        <p:txBody>
          <a:bodyPr vert="horz" wrap="square" lIns="0" tIns="4445" rIns="0" bIns="0" rtlCol="0">
            <a:spAutoFit/>
          </a:bodyPr>
          <a:lstStyle/>
          <a:p>
            <a:pPr marL="88265" marR="191135" algn="just">
              <a:lnSpc>
                <a:spcPct val="111100"/>
              </a:lnSpc>
            </a:pPr>
            <a:r>
              <a:rPr lang="zh-CN" altLang="en-US" sz="1100" dirty="0">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琦聯</a:t>
            </a:r>
            <a:r>
              <a:rPr sz="1100" dirty="0" err="1">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電子成立企業社會責任</a:t>
            </a:r>
            <a:r>
              <a:rPr lang="zh-CN" altLang="en-US" sz="1100" dirty="0">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管理專案團隊，每年通過針對氣候變遷事宜撰寫環境檢測、環境改善工程，充分利用</a:t>
            </a:r>
            <a:r>
              <a:rPr lang="en-US" altLang="zh-CN" sz="1100" dirty="0">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PDCA</a:t>
            </a:r>
            <a:r>
              <a:rPr lang="zh-CN" altLang="en-US" sz="1100" dirty="0">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管理循環，做到持續改善。</a:t>
            </a:r>
            <a:endParaRPr sz="11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61" name="object 22"/>
          <p:cNvSpPr txBox="1"/>
          <p:nvPr/>
        </p:nvSpPr>
        <p:spPr>
          <a:xfrm>
            <a:off x="6182744" y="2733936"/>
            <a:ext cx="2593983" cy="1615827"/>
          </a:xfrm>
          <a:prstGeom prst="rect">
            <a:avLst/>
          </a:prstGeom>
          <a:solidFill>
            <a:srgbClr val="E2EEF5"/>
          </a:solidFill>
        </p:spPr>
        <p:txBody>
          <a:bodyPr vert="horz" wrap="square" lIns="0" tIns="91440" rIns="0" bIns="0" rtlCol="0">
            <a:spAutoFit/>
          </a:bodyPr>
          <a:lstStyle/>
          <a:p>
            <a:pPr marL="88265">
              <a:lnSpc>
                <a:spcPct val="100000"/>
              </a:lnSpc>
              <a:spcBef>
                <a:spcPts val="720"/>
              </a:spcBef>
            </a:pPr>
            <a:r>
              <a:rPr lang="zh-CN" altLang="en-US" sz="1100" dirty="0">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琦聯電子通過年度評估</a:t>
            </a:r>
            <a:r>
              <a:rPr sz="1100" dirty="0">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各項氣候變遷風險，並配合環境、能源法規的相關要求，訂定合規且能有效提升企業效益的策略及目標。在製程上，如優化能資源使用效率、管理廢棄物的排放、提高再生能源使用的比例等；在業務上，則以提高綠能產業、低碳產品的營收占比回應在社會大眾及消費者間被不斷提升永續產品需求</a:t>
            </a:r>
            <a:r>
              <a:rPr lang="zh-CN" altLang="en-US" sz="1100" dirty="0">
                <a:solidFill>
                  <a:srgbClr val="3E3A39"/>
                </a:solidFill>
                <a:latin typeface="Arial Unicode MS" panose="020B0604020202020204" pitchFamily="34" charset="-122"/>
                <a:ea typeface="Arial Unicode MS" panose="020B0604020202020204" pitchFamily="34" charset="-122"/>
                <a:cs typeface="Arial Unicode MS" panose="020B0604020202020204" pitchFamily="34" charset="-122"/>
              </a:rPr>
              <a:t>。</a:t>
            </a:r>
            <a:endParaRPr sz="1100" dirty="0">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62" name="object 140"/>
          <p:cNvSpPr/>
          <p:nvPr/>
        </p:nvSpPr>
        <p:spPr>
          <a:xfrm>
            <a:off x="4886291" y="1274812"/>
            <a:ext cx="1161415" cy="1161415"/>
          </a:xfrm>
          <a:custGeom>
            <a:avLst/>
            <a:gdLst/>
            <a:ahLst/>
            <a:cxnLst/>
            <a:rect l="l" t="t" r="r" b="b"/>
            <a:pathLst>
              <a:path w="1161415" h="1161414">
                <a:moveTo>
                  <a:pt x="0" y="0"/>
                </a:moveTo>
                <a:lnTo>
                  <a:pt x="1161288" y="0"/>
                </a:lnTo>
                <a:lnTo>
                  <a:pt x="1161288" y="1161287"/>
                </a:lnTo>
                <a:lnTo>
                  <a:pt x="0" y="1161287"/>
                </a:lnTo>
                <a:lnTo>
                  <a:pt x="0" y="0"/>
                </a:lnTo>
                <a:close/>
              </a:path>
            </a:pathLst>
          </a:custGeom>
          <a:solidFill>
            <a:srgbClr val="D3942D">
              <a:alpha val="50000"/>
            </a:srgbClr>
          </a:solidFill>
        </p:spPr>
        <p:txBody>
          <a:bodyPr wrap="square" lIns="0" tIns="0" rIns="0" bIns="0" rtlCol="0"/>
          <a:lstStyle/>
          <a:p>
            <a:endParaRPr/>
          </a:p>
        </p:txBody>
      </p:sp>
      <p:sp>
        <p:nvSpPr>
          <p:cNvPr id="63" name="object 141"/>
          <p:cNvSpPr/>
          <p:nvPr/>
        </p:nvSpPr>
        <p:spPr>
          <a:xfrm>
            <a:off x="4886291" y="1361910"/>
            <a:ext cx="1062355" cy="1062355"/>
          </a:xfrm>
          <a:custGeom>
            <a:avLst/>
            <a:gdLst/>
            <a:ahLst/>
            <a:cxnLst/>
            <a:rect l="l" t="t" r="r" b="b"/>
            <a:pathLst>
              <a:path w="1062354" h="1062355">
                <a:moveTo>
                  <a:pt x="530999" y="0"/>
                </a:moveTo>
                <a:lnTo>
                  <a:pt x="482667" y="2169"/>
                </a:lnTo>
                <a:lnTo>
                  <a:pt x="435550" y="8554"/>
                </a:lnTo>
                <a:lnTo>
                  <a:pt x="389837" y="18967"/>
                </a:lnTo>
                <a:lnTo>
                  <a:pt x="345714" y="33219"/>
                </a:lnTo>
                <a:lnTo>
                  <a:pt x="303370" y="51125"/>
                </a:lnTo>
                <a:lnTo>
                  <a:pt x="262991" y="72495"/>
                </a:lnTo>
                <a:lnTo>
                  <a:pt x="224766" y="97143"/>
                </a:lnTo>
                <a:lnTo>
                  <a:pt x="188881" y="124881"/>
                </a:lnTo>
                <a:lnTo>
                  <a:pt x="155524" y="155522"/>
                </a:lnTo>
                <a:lnTo>
                  <a:pt x="124882" y="188878"/>
                </a:lnTo>
                <a:lnTo>
                  <a:pt x="97144" y="224763"/>
                </a:lnTo>
                <a:lnTo>
                  <a:pt x="72495" y="262987"/>
                </a:lnTo>
                <a:lnTo>
                  <a:pt x="51125" y="303365"/>
                </a:lnTo>
                <a:lnTo>
                  <a:pt x="33220" y="345708"/>
                </a:lnTo>
                <a:lnTo>
                  <a:pt x="18967" y="389829"/>
                </a:lnTo>
                <a:lnTo>
                  <a:pt x="8554" y="435541"/>
                </a:lnTo>
                <a:lnTo>
                  <a:pt x="2169" y="482656"/>
                </a:lnTo>
                <a:lnTo>
                  <a:pt x="0" y="530986"/>
                </a:lnTo>
                <a:lnTo>
                  <a:pt x="2169" y="579319"/>
                </a:lnTo>
                <a:lnTo>
                  <a:pt x="8554" y="626436"/>
                </a:lnTo>
                <a:lnTo>
                  <a:pt x="18967" y="672149"/>
                </a:lnTo>
                <a:lnTo>
                  <a:pt x="33220" y="716272"/>
                </a:lnTo>
                <a:lnTo>
                  <a:pt x="51125" y="758616"/>
                </a:lnTo>
                <a:lnTo>
                  <a:pt x="72495" y="798995"/>
                </a:lnTo>
                <a:lnTo>
                  <a:pt x="97144" y="837220"/>
                </a:lnTo>
                <a:lnTo>
                  <a:pt x="124882" y="873105"/>
                </a:lnTo>
                <a:lnTo>
                  <a:pt x="155524" y="906462"/>
                </a:lnTo>
                <a:lnTo>
                  <a:pt x="188881" y="937103"/>
                </a:lnTo>
                <a:lnTo>
                  <a:pt x="224766" y="964842"/>
                </a:lnTo>
                <a:lnTo>
                  <a:pt x="262991" y="989490"/>
                </a:lnTo>
                <a:lnTo>
                  <a:pt x="303370" y="1010861"/>
                </a:lnTo>
                <a:lnTo>
                  <a:pt x="345714" y="1028766"/>
                </a:lnTo>
                <a:lnTo>
                  <a:pt x="389837" y="1043019"/>
                </a:lnTo>
                <a:lnTo>
                  <a:pt x="435550" y="1053431"/>
                </a:lnTo>
                <a:lnTo>
                  <a:pt x="482667" y="1059816"/>
                </a:lnTo>
                <a:lnTo>
                  <a:pt x="530999" y="1061986"/>
                </a:lnTo>
                <a:lnTo>
                  <a:pt x="579332" y="1059816"/>
                </a:lnTo>
                <a:lnTo>
                  <a:pt x="626448" y="1053431"/>
                </a:lnTo>
                <a:lnTo>
                  <a:pt x="672162" y="1043019"/>
                </a:lnTo>
                <a:lnTo>
                  <a:pt x="716284" y="1028766"/>
                </a:lnTo>
                <a:lnTo>
                  <a:pt x="758629" y="1010861"/>
                </a:lnTo>
                <a:lnTo>
                  <a:pt x="799007" y="989490"/>
                </a:lnTo>
                <a:lnTo>
                  <a:pt x="837233" y="964842"/>
                </a:lnTo>
                <a:lnTo>
                  <a:pt x="873118" y="937103"/>
                </a:lnTo>
                <a:lnTo>
                  <a:pt x="906475" y="906462"/>
                </a:lnTo>
                <a:lnTo>
                  <a:pt x="937116" y="873105"/>
                </a:lnTo>
                <a:lnTo>
                  <a:pt x="964855" y="837220"/>
                </a:lnTo>
                <a:lnTo>
                  <a:pt x="989503" y="798995"/>
                </a:lnTo>
                <a:lnTo>
                  <a:pt x="1010874" y="758616"/>
                </a:lnTo>
                <a:lnTo>
                  <a:pt x="1028779" y="716272"/>
                </a:lnTo>
                <a:lnTo>
                  <a:pt x="1043031" y="672149"/>
                </a:lnTo>
                <a:lnTo>
                  <a:pt x="1053444" y="626436"/>
                </a:lnTo>
                <a:lnTo>
                  <a:pt x="1059829" y="579319"/>
                </a:lnTo>
                <a:lnTo>
                  <a:pt x="1061999" y="530986"/>
                </a:lnTo>
                <a:lnTo>
                  <a:pt x="1059829" y="482656"/>
                </a:lnTo>
                <a:lnTo>
                  <a:pt x="1053444" y="435541"/>
                </a:lnTo>
                <a:lnTo>
                  <a:pt x="1043031" y="389829"/>
                </a:lnTo>
                <a:lnTo>
                  <a:pt x="1028779" y="345708"/>
                </a:lnTo>
                <a:lnTo>
                  <a:pt x="1010874" y="303365"/>
                </a:lnTo>
                <a:lnTo>
                  <a:pt x="989503" y="262987"/>
                </a:lnTo>
                <a:lnTo>
                  <a:pt x="964855" y="224763"/>
                </a:lnTo>
                <a:lnTo>
                  <a:pt x="937116" y="188878"/>
                </a:lnTo>
                <a:lnTo>
                  <a:pt x="906475" y="155522"/>
                </a:lnTo>
                <a:lnTo>
                  <a:pt x="873118" y="124881"/>
                </a:lnTo>
                <a:lnTo>
                  <a:pt x="837233" y="97143"/>
                </a:lnTo>
                <a:lnTo>
                  <a:pt x="799007" y="72495"/>
                </a:lnTo>
                <a:lnTo>
                  <a:pt x="758629" y="51125"/>
                </a:lnTo>
                <a:lnTo>
                  <a:pt x="716284" y="33219"/>
                </a:lnTo>
                <a:lnTo>
                  <a:pt x="672162" y="18967"/>
                </a:lnTo>
                <a:lnTo>
                  <a:pt x="626448" y="8554"/>
                </a:lnTo>
                <a:lnTo>
                  <a:pt x="579332" y="2169"/>
                </a:lnTo>
                <a:lnTo>
                  <a:pt x="530999" y="0"/>
                </a:lnTo>
                <a:close/>
              </a:path>
            </a:pathLst>
          </a:custGeom>
          <a:solidFill>
            <a:srgbClr val="D6E7AF"/>
          </a:solidFill>
        </p:spPr>
        <p:txBody>
          <a:bodyPr wrap="square" lIns="0" tIns="0" rIns="0" bIns="0" rtlCol="0"/>
          <a:lstStyle/>
          <a:p>
            <a:endParaRPr/>
          </a:p>
        </p:txBody>
      </p:sp>
      <p:sp>
        <p:nvSpPr>
          <p:cNvPr id="64" name="object 142"/>
          <p:cNvSpPr/>
          <p:nvPr/>
        </p:nvSpPr>
        <p:spPr>
          <a:xfrm>
            <a:off x="4886291" y="1361910"/>
            <a:ext cx="1062355" cy="1062355"/>
          </a:xfrm>
          <a:custGeom>
            <a:avLst/>
            <a:gdLst/>
            <a:ahLst/>
            <a:cxnLst/>
            <a:rect l="l" t="t" r="r" b="b"/>
            <a:pathLst>
              <a:path w="1062354" h="1062355">
                <a:moveTo>
                  <a:pt x="530999" y="1061986"/>
                </a:moveTo>
                <a:lnTo>
                  <a:pt x="579332" y="1059816"/>
                </a:lnTo>
                <a:lnTo>
                  <a:pt x="626448" y="1053431"/>
                </a:lnTo>
                <a:lnTo>
                  <a:pt x="672162" y="1043019"/>
                </a:lnTo>
                <a:lnTo>
                  <a:pt x="716284" y="1028766"/>
                </a:lnTo>
                <a:lnTo>
                  <a:pt x="758629" y="1010861"/>
                </a:lnTo>
                <a:lnTo>
                  <a:pt x="799007" y="989490"/>
                </a:lnTo>
                <a:lnTo>
                  <a:pt x="837233" y="964842"/>
                </a:lnTo>
                <a:lnTo>
                  <a:pt x="873118" y="937103"/>
                </a:lnTo>
                <a:lnTo>
                  <a:pt x="906475" y="906462"/>
                </a:lnTo>
                <a:lnTo>
                  <a:pt x="937116" y="873105"/>
                </a:lnTo>
                <a:lnTo>
                  <a:pt x="964855" y="837220"/>
                </a:lnTo>
                <a:lnTo>
                  <a:pt x="989503" y="798995"/>
                </a:lnTo>
                <a:lnTo>
                  <a:pt x="1010874" y="758616"/>
                </a:lnTo>
                <a:lnTo>
                  <a:pt x="1028779" y="716272"/>
                </a:lnTo>
                <a:lnTo>
                  <a:pt x="1043031" y="672149"/>
                </a:lnTo>
                <a:lnTo>
                  <a:pt x="1053444" y="626436"/>
                </a:lnTo>
                <a:lnTo>
                  <a:pt x="1059829" y="579319"/>
                </a:lnTo>
                <a:lnTo>
                  <a:pt x="1061999" y="530986"/>
                </a:lnTo>
                <a:lnTo>
                  <a:pt x="1059829" y="482656"/>
                </a:lnTo>
                <a:lnTo>
                  <a:pt x="1053444" y="435541"/>
                </a:lnTo>
                <a:lnTo>
                  <a:pt x="1043031" y="389829"/>
                </a:lnTo>
                <a:lnTo>
                  <a:pt x="1028779" y="345708"/>
                </a:lnTo>
                <a:lnTo>
                  <a:pt x="1010874" y="303365"/>
                </a:lnTo>
                <a:lnTo>
                  <a:pt x="989503" y="262987"/>
                </a:lnTo>
                <a:lnTo>
                  <a:pt x="964855" y="224763"/>
                </a:lnTo>
                <a:lnTo>
                  <a:pt x="937116" y="188878"/>
                </a:lnTo>
                <a:lnTo>
                  <a:pt x="906475" y="155522"/>
                </a:lnTo>
                <a:lnTo>
                  <a:pt x="873118" y="124881"/>
                </a:lnTo>
                <a:lnTo>
                  <a:pt x="837233" y="97143"/>
                </a:lnTo>
                <a:lnTo>
                  <a:pt x="799007" y="72495"/>
                </a:lnTo>
                <a:lnTo>
                  <a:pt x="758629" y="51125"/>
                </a:lnTo>
                <a:lnTo>
                  <a:pt x="716284" y="33219"/>
                </a:lnTo>
                <a:lnTo>
                  <a:pt x="672162" y="18967"/>
                </a:lnTo>
                <a:lnTo>
                  <a:pt x="626448" y="8554"/>
                </a:lnTo>
                <a:lnTo>
                  <a:pt x="579332" y="2169"/>
                </a:lnTo>
                <a:lnTo>
                  <a:pt x="530999" y="0"/>
                </a:lnTo>
                <a:lnTo>
                  <a:pt x="482667" y="2169"/>
                </a:lnTo>
                <a:lnTo>
                  <a:pt x="435550" y="8554"/>
                </a:lnTo>
                <a:lnTo>
                  <a:pt x="389837" y="18967"/>
                </a:lnTo>
                <a:lnTo>
                  <a:pt x="345714" y="33219"/>
                </a:lnTo>
                <a:lnTo>
                  <a:pt x="303370" y="51125"/>
                </a:lnTo>
                <a:lnTo>
                  <a:pt x="262991" y="72495"/>
                </a:lnTo>
                <a:lnTo>
                  <a:pt x="224766" y="97143"/>
                </a:lnTo>
                <a:lnTo>
                  <a:pt x="188881" y="124881"/>
                </a:lnTo>
                <a:lnTo>
                  <a:pt x="155524" y="155522"/>
                </a:lnTo>
                <a:lnTo>
                  <a:pt x="124882" y="188878"/>
                </a:lnTo>
                <a:lnTo>
                  <a:pt x="97144" y="224763"/>
                </a:lnTo>
                <a:lnTo>
                  <a:pt x="72495" y="262987"/>
                </a:lnTo>
                <a:lnTo>
                  <a:pt x="51125" y="303365"/>
                </a:lnTo>
                <a:lnTo>
                  <a:pt x="33220" y="345708"/>
                </a:lnTo>
                <a:lnTo>
                  <a:pt x="18967" y="389829"/>
                </a:lnTo>
                <a:lnTo>
                  <a:pt x="8554" y="435541"/>
                </a:lnTo>
                <a:lnTo>
                  <a:pt x="2169" y="482656"/>
                </a:lnTo>
                <a:lnTo>
                  <a:pt x="0" y="530986"/>
                </a:lnTo>
                <a:lnTo>
                  <a:pt x="2169" y="579319"/>
                </a:lnTo>
                <a:lnTo>
                  <a:pt x="8554" y="626436"/>
                </a:lnTo>
                <a:lnTo>
                  <a:pt x="18967" y="672149"/>
                </a:lnTo>
                <a:lnTo>
                  <a:pt x="33220" y="716272"/>
                </a:lnTo>
                <a:lnTo>
                  <a:pt x="51125" y="758616"/>
                </a:lnTo>
                <a:lnTo>
                  <a:pt x="72495" y="798995"/>
                </a:lnTo>
                <a:lnTo>
                  <a:pt x="97144" y="837220"/>
                </a:lnTo>
                <a:lnTo>
                  <a:pt x="124882" y="873105"/>
                </a:lnTo>
                <a:lnTo>
                  <a:pt x="155524" y="906462"/>
                </a:lnTo>
                <a:lnTo>
                  <a:pt x="188881" y="937103"/>
                </a:lnTo>
                <a:lnTo>
                  <a:pt x="224766" y="964842"/>
                </a:lnTo>
                <a:lnTo>
                  <a:pt x="262991" y="989490"/>
                </a:lnTo>
                <a:lnTo>
                  <a:pt x="303370" y="1010861"/>
                </a:lnTo>
                <a:lnTo>
                  <a:pt x="345714" y="1028766"/>
                </a:lnTo>
                <a:lnTo>
                  <a:pt x="389837" y="1043019"/>
                </a:lnTo>
                <a:lnTo>
                  <a:pt x="435550" y="1053431"/>
                </a:lnTo>
                <a:lnTo>
                  <a:pt x="482667" y="1059816"/>
                </a:lnTo>
                <a:lnTo>
                  <a:pt x="530999" y="1061986"/>
                </a:lnTo>
                <a:close/>
              </a:path>
            </a:pathLst>
          </a:custGeom>
          <a:ln w="38100">
            <a:solidFill>
              <a:srgbClr val="FFFFFF"/>
            </a:solidFill>
          </a:ln>
        </p:spPr>
        <p:txBody>
          <a:bodyPr wrap="square" lIns="0" tIns="0" rIns="0" bIns="0" rtlCol="0"/>
          <a:lstStyle/>
          <a:p>
            <a:endParaRPr/>
          </a:p>
        </p:txBody>
      </p:sp>
      <p:sp>
        <p:nvSpPr>
          <p:cNvPr id="65" name="object 143"/>
          <p:cNvSpPr txBox="1"/>
          <p:nvPr/>
        </p:nvSpPr>
        <p:spPr>
          <a:xfrm>
            <a:off x="5251035" y="1753037"/>
            <a:ext cx="319405" cy="208279"/>
          </a:xfrm>
          <a:prstGeom prst="rect">
            <a:avLst/>
          </a:prstGeom>
        </p:spPr>
        <p:txBody>
          <a:bodyPr vert="horz" wrap="square" lIns="0" tIns="12700" rIns="0" bIns="0" rtlCol="0">
            <a:spAutoFit/>
          </a:bodyPr>
          <a:lstStyle/>
          <a:p>
            <a:pPr>
              <a:lnSpc>
                <a:spcPct val="100000"/>
              </a:lnSpc>
              <a:spcBef>
                <a:spcPts val="100"/>
              </a:spcBef>
            </a:pPr>
            <a:r>
              <a:rPr sz="1200" spc="5" dirty="0">
                <a:solidFill>
                  <a:srgbClr val="3E3A39"/>
                </a:solidFill>
                <a:latin typeface="Arial Unicode MS"/>
                <a:cs typeface="Arial Unicode MS"/>
              </a:rPr>
              <a:t>治理</a:t>
            </a:r>
            <a:endParaRPr sz="1200" dirty="0">
              <a:latin typeface="Arial Unicode MS"/>
              <a:cs typeface="Arial Unicode MS"/>
            </a:endParaRPr>
          </a:p>
        </p:txBody>
      </p:sp>
      <p:sp>
        <p:nvSpPr>
          <p:cNvPr id="66" name="object 144"/>
          <p:cNvSpPr/>
          <p:nvPr/>
        </p:nvSpPr>
        <p:spPr>
          <a:xfrm>
            <a:off x="4860032" y="2921709"/>
            <a:ext cx="1161415" cy="1161415"/>
          </a:xfrm>
          <a:custGeom>
            <a:avLst/>
            <a:gdLst/>
            <a:ahLst/>
            <a:cxnLst/>
            <a:rect l="l" t="t" r="r" b="b"/>
            <a:pathLst>
              <a:path w="1161415" h="1161414">
                <a:moveTo>
                  <a:pt x="0" y="0"/>
                </a:moveTo>
                <a:lnTo>
                  <a:pt x="1161288" y="0"/>
                </a:lnTo>
                <a:lnTo>
                  <a:pt x="1161288" y="1161287"/>
                </a:lnTo>
                <a:lnTo>
                  <a:pt x="0" y="1161287"/>
                </a:lnTo>
                <a:lnTo>
                  <a:pt x="0" y="0"/>
                </a:lnTo>
                <a:close/>
              </a:path>
            </a:pathLst>
          </a:custGeom>
          <a:solidFill>
            <a:srgbClr val="D3942D">
              <a:alpha val="50000"/>
            </a:srgbClr>
          </a:solidFill>
        </p:spPr>
        <p:txBody>
          <a:bodyPr wrap="square" lIns="0" tIns="0" rIns="0" bIns="0" rtlCol="0"/>
          <a:lstStyle/>
          <a:p>
            <a:endParaRPr/>
          </a:p>
        </p:txBody>
      </p:sp>
      <p:sp>
        <p:nvSpPr>
          <p:cNvPr id="67" name="object 145"/>
          <p:cNvSpPr/>
          <p:nvPr/>
        </p:nvSpPr>
        <p:spPr>
          <a:xfrm>
            <a:off x="4886291" y="2942893"/>
            <a:ext cx="1062355" cy="1062355"/>
          </a:xfrm>
          <a:custGeom>
            <a:avLst/>
            <a:gdLst/>
            <a:ahLst/>
            <a:cxnLst/>
            <a:rect l="l" t="t" r="r" b="b"/>
            <a:pathLst>
              <a:path w="1062354" h="1062354">
                <a:moveTo>
                  <a:pt x="530999" y="0"/>
                </a:moveTo>
                <a:lnTo>
                  <a:pt x="482667" y="2169"/>
                </a:lnTo>
                <a:lnTo>
                  <a:pt x="435550" y="8554"/>
                </a:lnTo>
                <a:lnTo>
                  <a:pt x="389837" y="18967"/>
                </a:lnTo>
                <a:lnTo>
                  <a:pt x="345714" y="33219"/>
                </a:lnTo>
                <a:lnTo>
                  <a:pt x="303370" y="51125"/>
                </a:lnTo>
                <a:lnTo>
                  <a:pt x="262991" y="72495"/>
                </a:lnTo>
                <a:lnTo>
                  <a:pt x="224766" y="97143"/>
                </a:lnTo>
                <a:lnTo>
                  <a:pt x="188881" y="124881"/>
                </a:lnTo>
                <a:lnTo>
                  <a:pt x="155524" y="155522"/>
                </a:lnTo>
                <a:lnTo>
                  <a:pt x="124882" y="188878"/>
                </a:lnTo>
                <a:lnTo>
                  <a:pt x="97144" y="224763"/>
                </a:lnTo>
                <a:lnTo>
                  <a:pt x="72495" y="262987"/>
                </a:lnTo>
                <a:lnTo>
                  <a:pt x="51125" y="303365"/>
                </a:lnTo>
                <a:lnTo>
                  <a:pt x="33220" y="345708"/>
                </a:lnTo>
                <a:lnTo>
                  <a:pt x="18967" y="389829"/>
                </a:lnTo>
                <a:lnTo>
                  <a:pt x="8554" y="435541"/>
                </a:lnTo>
                <a:lnTo>
                  <a:pt x="2169" y="482656"/>
                </a:lnTo>
                <a:lnTo>
                  <a:pt x="0" y="530986"/>
                </a:lnTo>
                <a:lnTo>
                  <a:pt x="2169" y="579319"/>
                </a:lnTo>
                <a:lnTo>
                  <a:pt x="8554" y="626436"/>
                </a:lnTo>
                <a:lnTo>
                  <a:pt x="18967" y="672149"/>
                </a:lnTo>
                <a:lnTo>
                  <a:pt x="33220" y="716272"/>
                </a:lnTo>
                <a:lnTo>
                  <a:pt x="51125" y="758616"/>
                </a:lnTo>
                <a:lnTo>
                  <a:pt x="72495" y="798995"/>
                </a:lnTo>
                <a:lnTo>
                  <a:pt x="97144" y="837220"/>
                </a:lnTo>
                <a:lnTo>
                  <a:pt x="124882" y="873105"/>
                </a:lnTo>
                <a:lnTo>
                  <a:pt x="155524" y="906462"/>
                </a:lnTo>
                <a:lnTo>
                  <a:pt x="188881" y="937103"/>
                </a:lnTo>
                <a:lnTo>
                  <a:pt x="224766" y="964842"/>
                </a:lnTo>
                <a:lnTo>
                  <a:pt x="262991" y="989490"/>
                </a:lnTo>
                <a:lnTo>
                  <a:pt x="303370" y="1010861"/>
                </a:lnTo>
                <a:lnTo>
                  <a:pt x="345714" y="1028766"/>
                </a:lnTo>
                <a:lnTo>
                  <a:pt x="389837" y="1043019"/>
                </a:lnTo>
                <a:lnTo>
                  <a:pt x="435550" y="1053431"/>
                </a:lnTo>
                <a:lnTo>
                  <a:pt x="482667" y="1059816"/>
                </a:lnTo>
                <a:lnTo>
                  <a:pt x="530999" y="1061986"/>
                </a:lnTo>
                <a:lnTo>
                  <a:pt x="579332" y="1059816"/>
                </a:lnTo>
                <a:lnTo>
                  <a:pt x="626448" y="1053431"/>
                </a:lnTo>
                <a:lnTo>
                  <a:pt x="672162" y="1043019"/>
                </a:lnTo>
                <a:lnTo>
                  <a:pt x="716284" y="1028766"/>
                </a:lnTo>
                <a:lnTo>
                  <a:pt x="758629" y="1010861"/>
                </a:lnTo>
                <a:lnTo>
                  <a:pt x="799007" y="989490"/>
                </a:lnTo>
                <a:lnTo>
                  <a:pt x="837233" y="964842"/>
                </a:lnTo>
                <a:lnTo>
                  <a:pt x="873118" y="937103"/>
                </a:lnTo>
                <a:lnTo>
                  <a:pt x="906475" y="906462"/>
                </a:lnTo>
                <a:lnTo>
                  <a:pt x="937116" y="873105"/>
                </a:lnTo>
                <a:lnTo>
                  <a:pt x="964855" y="837220"/>
                </a:lnTo>
                <a:lnTo>
                  <a:pt x="989503" y="798995"/>
                </a:lnTo>
                <a:lnTo>
                  <a:pt x="1010874" y="758616"/>
                </a:lnTo>
                <a:lnTo>
                  <a:pt x="1028779" y="716272"/>
                </a:lnTo>
                <a:lnTo>
                  <a:pt x="1043031" y="672149"/>
                </a:lnTo>
                <a:lnTo>
                  <a:pt x="1053444" y="626436"/>
                </a:lnTo>
                <a:lnTo>
                  <a:pt x="1059829" y="579319"/>
                </a:lnTo>
                <a:lnTo>
                  <a:pt x="1061999" y="530986"/>
                </a:lnTo>
                <a:lnTo>
                  <a:pt x="1059829" y="482656"/>
                </a:lnTo>
                <a:lnTo>
                  <a:pt x="1053444" y="435541"/>
                </a:lnTo>
                <a:lnTo>
                  <a:pt x="1043031" y="389829"/>
                </a:lnTo>
                <a:lnTo>
                  <a:pt x="1028779" y="345708"/>
                </a:lnTo>
                <a:lnTo>
                  <a:pt x="1010874" y="303365"/>
                </a:lnTo>
                <a:lnTo>
                  <a:pt x="989503" y="262987"/>
                </a:lnTo>
                <a:lnTo>
                  <a:pt x="964855" y="224763"/>
                </a:lnTo>
                <a:lnTo>
                  <a:pt x="937116" y="188878"/>
                </a:lnTo>
                <a:lnTo>
                  <a:pt x="906475" y="155522"/>
                </a:lnTo>
                <a:lnTo>
                  <a:pt x="873118" y="124881"/>
                </a:lnTo>
                <a:lnTo>
                  <a:pt x="837233" y="97143"/>
                </a:lnTo>
                <a:lnTo>
                  <a:pt x="799007" y="72495"/>
                </a:lnTo>
                <a:lnTo>
                  <a:pt x="758629" y="51125"/>
                </a:lnTo>
                <a:lnTo>
                  <a:pt x="716284" y="33219"/>
                </a:lnTo>
                <a:lnTo>
                  <a:pt x="672162" y="18967"/>
                </a:lnTo>
                <a:lnTo>
                  <a:pt x="626448" y="8554"/>
                </a:lnTo>
                <a:lnTo>
                  <a:pt x="579332" y="2169"/>
                </a:lnTo>
                <a:lnTo>
                  <a:pt x="530999" y="0"/>
                </a:lnTo>
                <a:close/>
              </a:path>
            </a:pathLst>
          </a:custGeom>
          <a:solidFill>
            <a:srgbClr val="D3E5F0"/>
          </a:solidFill>
        </p:spPr>
        <p:txBody>
          <a:bodyPr wrap="square" lIns="0" tIns="0" rIns="0" bIns="0" rtlCol="0"/>
          <a:lstStyle/>
          <a:p>
            <a:endParaRPr/>
          </a:p>
        </p:txBody>
      </p:sp>
      <p:sp>
        <p:nvSpPr>
          <p:cNvPr id="68" name="object 146"/>
          <p:cNvSpPr/>
          <p:nvPr/>
        </p:nvSpPr>
        <p:spPr>
          <a:xfrm>
            <a:off x="4886291" y="2942893"/>
            <a:ext cx="1062355" cy="1062355"/>
          </a:xfrm>
          <a:custGeom>
            <a:avLst/>
            <a:gdLst/>
            <a:ahLst/>
            <a:cxnLst/>
            <a:rect l="l" t="t" r="r" b="b"/>
            <a:pathLst>
              <a:path w="1062354" h="1062354">
                <a:moveTo>
                  <a:pt x="530999" y="1061986"/>
                </a:moveTo>
                <a:lnTo>
                  <a:pt x="579332" y="1059816"/>
                </a:lnTo>
                <a:lnTo>
                  <a:pt x="626448" y="1053431"/>
                </a:lnTo>
                <a:lnTo>
                  <a:pt x="672162" y="1043019"/>
                </a:lnTo>
                <a:lnTo>
                  <a:pt x="716284" y="1028766"/>
                </a:lnTo>
                <a:lnTo>
                  <a:pt x="758629" y="1010861"/>
                </a:lnTo>
                <a:lnTo>
                  <a:pt x="799007" y="989490"/>
                </a:lnTo>
                <a:lnTo>
                  <a:pt x="837233" y="964842"/>
                </a:lnTo>
                <a:lnTo>
                  <a:pt x="873118" y="937103"/>
                </a:lnTo>
                <a:lnTo>
                  <a:pt x="906475" y="906462"/>
                </a:lnTo>
                <a:lnTo>
                  <a:pt x="937116" y="873105"/>
                </a:lnTo>
                <a:lnTo>
                  <a:pt x="964855" y="837220"/>
                </a:lnTo>
                <a:lnTo>
                  <a:pt x="989503" y="798995"/>
                </a:lnTo>
                <a:lnTo>
                  <a:pt x="1010874" y="758616"/>
                </a:lnTo>
                <a:lnTo>
                  <a:pt x="1028779" y="716272"/>
                </a:lnTo>
                <a:lnTo>
                  <a:pt x="1043031" y="672149"/>
                </a:lnTo>
                <a:lnTo>
                  <a:pt x="1053444" y="626436"/>
                </a:lnTo>
                <a:lnTo>
                  <a:pt x="1059829" y="579319"/>
                </a:lnTo>
                <a:lnTo>
                  <a:pt x="1061999" y="530986"/>
                </a:lnTo>
                <a:lnTo>
                  <a:pt x="1059829" y="482656"/>
                </a:lnTo>
                <a:lnTo>
                  <a:pt x="1053444" y="435541"/>
                </a:lnTo>
                <a:lnTo>
                  <a:pt x="1043031" y="389829"/>
                </a:lnTo>
                <a:lnTo>
                  <a:pt x="1028779" y="345708"/>
                </a:lnTo>
                <a:lnTo>
                  <a:pt x="1010874" y="303365"/>
                </a:lnTo>
                <a:lnTo>
                  <a:pt x="989503" y="262987"/>
                </a:lnTo>
                <a:lnTo>
                  <a:pt x="964855" y="224763"/>
                </a:lnTo>
                <a:lnTo>
                  <a:pt x="937116" y="188878"/>
                </a:lnTo>
                <a:lnTo>
                  <a:pt x="906475" y="155522"/>
                </a:lnTo>
                <a:lnTo>
                  <a:pt x="873118" y="124881"/>
                </a:lnTo>
                <a:lnTo>
                  <a:pt x="837233" y="97143"/>
                </a:lnTo>
                <a:lnTo>
                  <a:pt x="799007" y="72495"/>
                </a:lnTo>
                <a:lnTo>
                  <a:pt x="758629" y="51125"/>
                </a:lnTo>
                <a:lnTo>
                  <a:pt x="716284" y="33219"/>
                </a:lnTo>
                <a:lnTo>
                  <a:pt x="672162" y="18967"/>
                </a:lnTo>
                <a:lnTo>
                  <a:pt x="626448" y="8554"/>
                </a:lnTo>
                <a:lnTo>
                  <a:pt x="579332" y="2169"/>
                </a:lnTo>
                <a:lnTo>
                  <a:pt x="530999" y="0"/>
                </a:lnTo>
                <a:lnTo>
                  <a:pt x="482667" y="2169"/>
                </a:lnTo>
                <a:lnTo>
                  <a:pt x="435550" y="8554"/>
                </a:lnTo>
                <a:lnTo>
                  <a:pt x="389837" y="18967"/>
                </a:lnTo>
                <a:lnTo>
                  <a:pt x="345714" y="33219"/>
                </a:lnTo>
                <a:lnTo>
                  <a:pt x="303370" y="51125"/>
                </a:lnTo>
                <a:lnTo>
                  <a:pt x="262991" y="72495"/>
                </a:lnTo>
                <a:lnTo>
                  <a:pt x="224766" y="97143"/>
                </a:lnTo>
                <a:lnTo>
                  <a:pt x="188881" y="124881"/>
                </a:lnTo>
                <a:lnTo>
                  <a:pt x="155524" y="155522"/>
                </a:lnTo>
                <a:lnTo>
                  <a:pt x="124882" y="188878"/>
                </a:lnTo>
                <a:lnTo>
                  <a:pt x="97144" y="224763"/>
                </a:lnTo>
                <a:lnTo>
                  <a:pt x="72495" y="262987"/>
                </a:lnTo>
                <a:lnTo>
                  <a:pt x="51125" y="303365"/>
                </a:lnTo>
                <a:lnTo>
                  <a:pt x="33220" y="345708"/>
                </a:lnTo>
                <a:lnTo>
                  <a:pt x="18967" y="389829"/>
                </a:lnTo>
                <a:lnTo>
                  <a:pt x="8554" y="435541"/>
                </a:lnTo>
                <a:lnTo>
                  <a:pt x="2169" y="482656"/>
                </a:lnTo>
                <a:lnTo>
                  <a:pt x="0" y="530986"/>
                </a:lnTo>
                <a:lnTo>
                  <a:pt x="2169" y="579319"/>
                </a:lnTo>
                <a:lnTo>
                  <a:pt x="8554" y="626436"/>
                </a:lnTo>
                <a:lnTo>
                  <a:pt x="18967" y="672149"/>
                </a:lnTo>
                <a:lnTo>
                  <a:pt x="33220" y="716272"/>
                </a:lnTo>
                <a:lnTo>
                  <a:pt x="51125" y="758616"/>
                </a:lnTo>
                <a:lnTo>
                  <a:pt x="72495" y="798995"/>
                </a:lnTo>
                <a:lnTo>
                  <a:pt x="97144" y="837220"/>
                </a:lnTo>
                <a:lnTo>
                  <a:pt x="124882" y="873105"/>
                </a:lnTo>
                <a:lnTo>
                  <a:pt x="155524" y="906462"/>
                </a:lnTo>
                <a:lnTo>
                  <a:pt x="188881" y="937103"/>
                </a:lnTo>
                <a:lnTo>
                  <a:pt x="224766" y="964842"/>
                </a:lnTo>
                <a:lnTo>
                  <a:pt x="262991" y="989490"/>
                </a:lnTo>
                <a:lnTo>
                  <a:pt x="303370" y="1010861"/>
                </a:lnTo>
                <a:lnTo>
                  <a:pt x="345714" y="1028766"/>
                </a:lnTo>
                <a:lnTo>
                  <a:pt x="389837" y="1043019"/>
                </a:lnTo>
                <a:lnTo>
                  <a:pt x="435550" y="1053431"/>
                </a:lnTo>
                <a:lnTo>
                  <a:pt x="482667" y="1059816"/>
                </a:lnTo>
                <a:lnTo>
                  <a:pt x="530999" y="1061986"/>
                </a:lnTo>
                <a:close/>
              </a:path>
            </a:pathLst>
          </a:custGeom>
          <a:ln w="38100">
            <a:solidFill>
              <a:srgbClr val="FFFFFF"/>
            </a:solidFill>
          </a:ln>
        </p:spPr>
        <p:txBody>
          <a:bodyPr wrap="square" lIns="0" tIns="0" rIns="0" bIns="0" rtlCol="0"/>
          <a:lstStyle/>
          <a:p>
            <a:endParaRPr/>
          </a:p>
        </p:txBody>
      </p:sp>
      <p:sp>
        <p:nvSpPr>
          <p:cNvPr id="69" name="object 147"/>
          <p:cNvSpPr txBox="1"/>
          <p:nvPr/>
        </p:nvSpPr>
        <p:spPr>
          <a:xfrm>
            <a:off x="5245955" y="3356431"/>
            <a:ext cx="332105"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3E3A39"/>
                </a:solidFill>
                <a:latin typeface="Arial Unicode MS"/>
                <a:cs typeface="Arial Unicode MS"/>
              </a:rPr>
              <a:t>策略</a:t>
            </a:r>
            <a:endParaRPr sz="1200" dirty="0">
              <a:latin typeface="Arial Unicode MS"/>
              <a:cs typeface="Arial Unicode MS"/>
            </a:endParaRPr>
          </a:p>
        </p:txBody>
      </p:sp>
    </p:spTree>
    <p:extLst>
      <p:ext uri="{BB962C8B-B14F-4D97-AF65-F5344CB8AC3E}">
        <p14:creationId xmlns:p14="http://schemas.microsoft.com/office/powerpoint/2010/main" val="1031585105"/>
      </p:ext>
    </p:extLst>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noChangeArrowheads="1"/>
            <a:extLst>
              <a:ext uri="{84589F7E-364E-4C9E-8A38-B11213B215E9}">
                <a14:cameraTool xmlns:a14="http://schemas.microsoft.com/office/drawing/2010/main" cellRange="$A$1:$L$35"/>
              </a:ext>
            </a:extLst>
          </p:cNvPicPr>
          <p:nvPr/>
        </p:nvPicPr>
        <p:blipFill>
          <a:blip r:embed="rId2"/>
          <a:srcRect/>
          <a:stretch>
            <a:fillRect/>
          </a:stretch>
        </p:blipFill>
        <p:spPr bwMode="auto">
          <a:xfrm>
            <a:off x="5726097" y="1004220"/>
            <a:ext cx="2734335" cy="3596427"/>
          </a:xfrm>
          <a:prstGeom prst="rect">
            <a:avLst/>
          </a:prstGeom>
          <a:noFill/>
          <a:extLst>
            <a:ext uri="{909E8E84-426E-40DD-AFC4-6F175D3DCCD1}">
              <a14:hiddenFill xmlns:a14="http://schemas.microsoft.com/office/drawing/2010/main">
                <a:solidFill>
                  <a:srgbClr val="FFFFFF"/>
                </a:solidFill>
              </a14:hiddenFill>
            </a:ext>
          </a:extLst>
        </p:spPr>
      </p:pic>
      <p:grpSp>
        <p:nvGrpSpPr>
          <p:cNvPr id="4" name="组合 3"/>
          <p:cNvGrpSpPr/>
          <p:nvPr/>
        </p:nvGrpSpPr>
        <p:grpSpPr>
          <a:xfrm>
            <a:off x="-2604" y="-6092"/>
            <a:ext cx="576064" cy="836712"/>
            <a:chOff x="841003" y="360040"/>
            <a:chExt cx="504056" cy="836712"/>
          </a:xfrm>
          <a:gradFill>
            <a:gsLst>
              <a:gs pos="0">
                <a:srgbClr val="0E1A40"/>
              </a:gs>
              <a:gs pos="100000">
                <a:srgbClr val="2F5EB0"/>
              </a:gs>
            </a:gsLst>
            <a:lin ang="13800000" scaled="0"/>
          </a:gradFill>
        </p:grpSpPr>
        <p:sp>
          <p:nvSpPr>
            <p:cNvPr id="5" name="矩形 4"/>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 name="KSO_Shape"/>
          <p:cNvSpPr/>
          <p:nvPr/>
        </p:nvSpPr>
        <p:spPr bwMode="auto">
          <a:xfrm>
            <a:off x="139011" y="248515"/>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8" name="object 4"/>
          <p:cNvSpPr txBox="1"/>
          <p:nvPr/>
        </p:nvSpPr>
        <p:spPr>
          <a:xfrm>
            <a:off x="8028384" y="0"/>
            <a:ext cx="1087755" cy="292100"/>
          </a:xfrm>
          <a:prstGeom prst="rect">
            <a:avLst/>
          </a:prstGeom>
        </p:spPr>
        <p:txBody>
          <a:bodyPr vert="horz" wrap="square" lIns="0" tIns="12065" rIns="0" bIns="0" rtlCol="0">
            <a:spAutoFit/>
          </a:bodyPr>
          <a:lstStyle/>
          <a:p>
            <a:pPr marL="12700">
              <a:lnSpc>
                <a:spcPct val="100000"/>
              </a:lnSpc>
              <a:spcBef>
                <a:spcPts val="95"/>
              </a:spcBef>
            </a:pPr>
            <a:r>
              <a:rPr sz="1750" b="1" spc="-60" dirty="0">
                <a:solidFill>
                  <a:srgbClr val="F39700"/>
                </a:solidFill>
                <a:latin typeface="Cambria"/>
                <a:cs typeface="Cambria"/>
              </a:rPr>
              <a:t>ESG</a:t>
            </a:r>
            <a:r>
              <a:rPr sz="1750" b="1" spc="-75" dirty="0">
                <a:solidFill>
                  <a:srgbClr val="F39700"/>
                </a:solidFill>
                <a:latin typeface="Cambria"/>
                <a:cs typeface="Cambria"/>
              </a:rPr>
              <a:t> </a:t>
            </a:r>
            <a:r>
              <a:rPr sz="1750" b="1" spc="-80" dirty="0">
                <a:solidFill>
                  <a:srgbClr val="F39700"/>
                </a:solidFill>
                <a:latin typeface="Cambria"/>
                <a:cs typeface="Cambria"/>
              </a:rPr>
              <a:t>Report</a:t>
            </a:r>
            <a:endParaRPr sz="1750" dirty="0">
              <a:latin typeface="Cambria"/>
              <a:cs typeface="Cambria"/>
            </a:endParaRPr>
          </a:p>
        </p:txBody>
      </p:sp>
      <p:sp>
        <p:nvSpPr>
          <p:cNvPr id="9" name="object 27"/>
          <p:cNvSpPr txBox="1"/>
          <p:nvPr/>
        </p:nvSpPr>
        <p:spPr>
          <a:xfrm>
            <a:off x="431844" y="686604"/>
            <a:ext cx="1710689" cy="197490"/>
          </a:xfrm>
          <a:prstGeom prst="rect">
            <a:avLst/>
          </a:prstGeom>
        </p:spPr>
        <p:txBody>
          <a:bodyPr vert="horz" wrap="square" lIns="0" tIns="12700" rIns="0" bIns="0" rtlCol="0">
            <a:spAutoFit/>
          </a:bodyPr>
          <a:lstStyle/>
          <a:p>
            <a:pPr marL="12700">
              <a:lnSpc>
                <a:spcPct val="100000"/>
              </a:lnSpc>
              <a:spcBef>
                <a:spcPts val="100"/>
              </a:spcBef>
            </a:pPr>
            <a:r>
              <a:rPr lang="zh-CN" altLang="en-US" sz="1200" b="1" spc="5" dirty="0">
                <a:solidFill>
                  <a:srgbClr val="D3942D"/>
                </a:solidFill>
                <a:latin typeface="DengXian"/>
                <a:cs typeface="DengXian"/>
              </a:rPr>
              <a:t>原材料環境</a:t>
            </a:r>
            <a:r>
              <a:rPr sz="1200" b="1" spc="5" dirty="0" err="1">
                <a:solidFill>
                  <a:srgbClr val="D3942D"/>
                </a:solidFill>
                <a:latin typeface="DengXian"/>
                <a:cs typeface="DengXian"/>
              </a:rPr>
              <a:t>風險</a:t>
            </a:r>
            <a:r>
              <a:rPr lang="zh-CN" altLang="en-US" sz="1200" b="1" spc="5" dirty="0">
                <a:solidFill>
                  <a:srgbClr val="D3942D"/>
                </a:solidFill>
                <a:latin typeface="DengXian"/>
                <a:cs typeface="DengXian"/>
              </a:rPr>
              <a:t>管理</a:t>
            </a:r>
            <a:endParaRPr sz="1200" dirty="0">
              <a:solidFill>
                <a:srgbClr val="D3942D"/>
              </a:solidFill>
              <a:latin typeface="DengXian"/>
              <a:cs typeface="DengXian"/>
            </a:endParaRPr>
          </a:p>
        </p:txBody>
      </p:sp>
      <p:pic>
        <p:nvPicPr>
          <p:cNvPr id="12" name="图片 11"/>
          <p:cNvPicPr>
            <a:picLocks noChangeAspect="1" noChangeArrowheads="1"/>
            <a:extLst>
              <a:ext uri="{84589F7E-364E-4C9E-8A38-B11213B215E9}">
                <a14:cameraTool xmlns:a14="http://schemas.microsoft.com/office/drawing/2010/main" cellRange="$A$1:$L$32"/>
              </a:ext>
            </a:extLst>
          </p:cNvPicPr>
          <p:nvPr/>
        </p:nvPicPr>
        <p:blipFill>
          <a:blip r:embed="rId3"/>
          <a:srcRect/>
          <a:stretch>
            <a:fillRect/>
          </a:stretch>
        </p:blipFill>
        <p:spPr bwMode="auto">
          <a:xfrm>
            <a:off x="2518481" y="1004220"/>
            <a:ext cx="2845608" cy="3722955"/>
          </a:xfrm>
          <a:prstGeom prst="rect">
            <a:avLst/>
          </a:prstGeom>
          <a:noFill/>
          <a:extLst>
            <a:ext uri="{909E8E84-426E-40DD-AFC4-6F175D3DCCD1}">
              <a14:hiddenFill xmlns:a14="http://schemas.microsoft.com/office/drawing/2010/main">
                <a:solidFill>
                  <a:srgbClr val="FFFFFF"/>
                </a:solidFill>
              </a14:hiddenFill>
            </a:ext>
          </a:extLst>
        </p:spPr>
      </p:pic>
      <p:sp>
        <p:nvSpPr>
          <p:cNvPr id="14" name="横卷形 13"/>
          <p:cNvSpPr/>
          <p:nvPr/>
        </p:nvSpPr>
        <p:spPr>
          <a:xfrm rot="16200000">
            <a:off x="-700888" y="2103797"/>
            <a:ext cx="3919036" cy="1767807"/>
          </a:xfrm>
          <a:prstGeom prst="horizontalScroll">
            <a:avLst/>
          </a:prstGeom>
          <a:gradFill flip="none" rotWithShape="1">
            <a:gsLst>
              <a:gs pos="0">
                <a:schemeClr val="bg1">
                  <a:lumMod val="75000"/>
                </a:schemeClr>
              </a:gs>
              <a:gs pos="50000">
                <a:schemeClr val="bg1">
                  <a:lumMod val="95000"/>
                </a:schemeClr>
              </a:gs>
              <a:gs pos="100000">
                <a:schemeClr val="bg1"/>
              </a:gs>
            </a:gsLst>
            <a:lin ang="2700000" scaled="1"/>
            <a:tileRect/>
          </a:gradFill>
          <a:ln w="12700">
            <a:solidFill>
              <a:srgbClr val="F47914"/>
            </a:solidFill>
          </a:ln>
          <a:effectLst>
            <a:outerShdw blurRad="254000" dist="190500" dir="3540000" sx="105000" sy="105000" algn="tl" rotWithShape="0">
              <a:srgbClr val="A44A00">
                <a:alpha val="2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2700000" scaled="1"/>
                <a:tileRect/>
              </a:gradFill>
            </a:endParaRPr>
          </a:p>
        </p:txBody>
      </p:sp>
      <p:sp>
        <p:nvSpPr>
          <p:cNvPr id="15" name="TextBox 14"/>
          <p:cNvSpPr txBox="1"/>
          <p:nvPr/>
        </p:nvSpPr>
        <p:spPr>
          <a:xfrm>
            <a:off x="755576" y="1346820"/>
            <a:ext cx="1111002" cy="3231654"/>
          </a:xfrm>
          <a:prstGeom prst="rect">
            <a:avLst/>
          </a:prstGeom>
          <a:noFill/>
        </p:spPr>
        <p:txBody>
          <a:bodyPr wrap="square" rtlCol="0">
            <a:spAutoFit/>
          </a:bodyPr>
          <a:lstStyle/>
          <a:p>
            <a:r>
              <a:rPr lang="zh-CN" altLang="en-US" sz="1200" dirty="0">
                <a:solidFill>
                  <a:srgbClr val="0000FF"/>
                </a:solidFill>
              </a:rPr>
              <a:t>東莞琦聯電子有限公司通過建立</a:t>
            </a:r>
            <a:r>
              <a:rPr lang="en-US" altLang="zh-CN" sz="1200" dirty="0">
                <a:solidFill>
                  <a:srgbClr val="0000FF"/>
                </a:solidFill>
              </a:rPr>
              <a:t>《</a:t>
            </a:r>
            <a:r>
              <a:rPr lang="zh-CN" altLang="en-US" sz="1200" dirty="0">
                <a:solidFill>
                  <a:srgbClr val="0000FF"/>
                </a:solidFill>
              </a:rPr>
              <a:t>有害物質管理程序</a:t>
            </a:r>
            <a:r>
              <a:rPr lang="en-US" altLang="zh-CN" sz="1200" dirty="0">
                <a:solidFill>
                  <a:srgbClr val="0000FF"/>
                </a:solidFill>
              </a:rPr>
              <a:t>》</a:t>
            </a:r>
            <a:r>
              <a:rPr lang="zh-CN" altLang="en-US" sz="1200" dirty="0">
                <a:solidFill>
                  <a:srgbClr val="0000FF"/>
                </a:solidFill>
              </a:rPr>
              <a:t>隨時更新有關材料有害物質的管理的最新規定，並達到符合法規標準與國際標準，在管理過程中有自有的實驗室檢測，對供應商的原材料也在進料檢驗中必須完全符合要求</a:t>
            </a:r>
          </a:p>
        </p:txBody>
      </p:sp>
      <p:sp>
        <p:nvSpPr>
          <p:cNvPr id="16" name="object 170"/>
          <p:cNvSpPr txBox="1"/>
          <p:nvPr/>
        </p:nvSpPr>
        <p:spPr>
          <a:xfrm>
            <a:off x="3257209" y="4630788"/>
            <a:ext cx="1368152" cy="177613"/>
          </a:xfrm>
          <a:prstGeom prst="rect">
            <a:avLst/>
          </a:prstGeom>
        </p:spPr>
        <p:txBody>
          <a:bodyPr vert="horz" wrap="square" lIns="0" tIns="12700" rIns="0" bIns="0" rtlCol="0">
            <a:spAutoFit/>
          </a:bodyPr>
          <a:lstStyle/>
          <a:p>
            <a:pPr marL="12700" marR="5080" algn="just">
              <a:lnSpc>
                <a:spcPct val="140700"/>
              </a:lnSpc>
              <a:spcBef>
                <a:spcPts val="100"/>
              </a:spcBef>
            </a:pPr>
            <a:r>
              <a:rPr lang="zh-CN" altLang="en-US" sz="850" dirty="0">
                <a:latin typeface="Arial Unicode MS"/>
                <a:cs typeface="Arial Unicode MS"/>
              </a:rPr>
              <a:t>供應商管理針對</a:t>
            </a:r>
            <a:r>
              <a:rPr lang="en-US" altLang="zh-CN" sz="850" dirty="0">
                <a:latin typeface="Arial Unicode MS"/>
                <a:cs typeface="Arial Unicode MS"/>
              </a:rPr>
              <a:t>Reach</a:t>
            </a:r>
            <a:r>
              <a:rPr lang="zh-CN" altLang="en-US" sz="850" dirty="0">
                <a:latin typeface="Arial Unicode MS"/>
                <a:cs typeface="Arial Unicode MS"/>
              </a:rPr>
              <a:t>調查</a:t>
            </a:r>
            <a:endParaRPr sz="850" dirty="0">
              <a:latin typeface="Arial Unicode MS"/>
              <a:cs typeface="Arial Unicode MS"/>
            </a:endParaRPr>
          </a:p>
        </p:txBody>
      </p:sp>
      <p:sp>
        <p:nvSpPr>
          <p:cNvPr id="17" name="object 170"/>
          <p:cNvSpPr txBox="1"/>
          <p:nvPr/>
        </p:nvSpPr>
        <p:spPr>
          <a:xfrm>
            <a:off x="6660232" y="4630788"/>
            <a:ext cx="1115140" cy="197233"/>
          </a:xfrm>
          <a:prstGeom prst="rect">
            <a:avLst/>
          </a:prstGeom>
        </p:spPr>
        <p:txBody>
          <a:bodyPr vert="horz" wrap="square" lIns="0" tIns="12700" rIns="0" bIns="0" rtlCol="0">
            <a:spAutoFit/>
          </a:bodyPr>
          <a:lstStyle/>
          <a:p>
            <a:pPr marL="12700" marR="5080" algn="just">
              <a:lnSpc>
                <a:spcPct val="140700"/>
              </a:lnSpc>
              <a:spcBef>
                <a:spcPts val="100"/>
              </a:spcBef>
            </a:pPr>
            <a:r>
              <a:rPr lang="zh-CN" altLang="en-US" sz="850" dirty="0">
                <a:latin typeface="Arial Unicode MS"/>
                <a:cs typeface="Arial Unicode MS"/>
              </a:rPr>
              <a:t>供應商的無毒承諾書</a:t>
            </a:r>
            <a:endParaRPr sz="850" dirty="0">
              <a:latin typeface="Arial Unicode MS"/>
              <a:cs typeface="Arial Unicode MS"/>
            </a:endParaRPr>
          </a:p>
        </p:txBody>
      </p:sp>
    </p:spTree>
    <p:extLst>
      <p:ext uri="{BB962C8B-B14F-4D97-AF65-F5344CB8AC3E}">
        <p14:creationId xmlns:p14="http://schemas.microsoft.com/office/powerpoint/2010/main" val="1371123209"/>
      </p:ext>
    </p:extLst>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2604" y="-6092"/>
            <a:ext cx="576064" cy="836712"/>
            <a:chOff x="841003" y="360040"/>
            <a:chExt cx="504056" cy="836712"/>
          </a:xfrm>
          <a:gradFill>
            <a:gsLst>
              <a:gs pos="0">
                <a:srgbClr val="0E1A40"/>
              </a:gs>
              <a:gs pos="100000">
                <a:srgbClr val="2F5EB0"/>
              </a:gs>
            </a:gsLst>
            <a:lin ang="13800000" scaled="0"/>
          </a:gradFill>
        </p:grpSpPr>
        <p:sp>
          <p:nvSpPr>
            <p:cNvPr id="6" name="矩形 5"/>
            <p:cNvSpPr/>
            <p:nvPr/>
          </p:nvSpPr>
          <p:spPr>
            <a:xfrm>
              <a:off x="841003" y="360040"/>
              <a:ext cx="504056" cy="54868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rot="10800000">
              <a:off x="841003" y="908720"/>
              <a:ext cx="504056" cy="288032"/>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9" name="KSO_Shape"/>
          <p:cNvSpPr/>
          <p:nvPr/>
        </p:nvSpPr>
        <p:spPr bwMode="auto">
          <a:xfrm>
            <a:off x="139011" y="248515"/>
            <a:ext cx="292833" cy="222065"/>
          </a:xfrm>
          <a:custGeom>
            <a:avLst/>
            <a:gdLst>
              <a:gd name="T0" fmla="*/ 104753 w 3040062"/>
              <a:gd name="T1" fmla="*/ 1241540 h 2303463"/>
              <a:gd name="T2" fmla="*/ 251725 w 3040062"/>
              <a:gd name="T3" fmla="*/ 1260899 h 2303463"/>
              <a:gd name="T4" fmla="*/ 265692 w 3040062"/>
              <a:gd name="T5" fmla="*/ 1110467 h 2303463"/>
              <a:gd name="T6" fmla="*/ 844867 w 3040062"/>
              <a:gd name="T7" fmla="*/ 970596 h 2303463"/>
              <a:gd name="T8" fmla="*/ 870584 w 3040062"/>
              <a:gd name="T9" fmla="*/ 987377 h 2303463"/>
              <a:gd name="T10" fmla="*/ 872172 w 3040062"/>
              <a:gd name="T11" fmla="*/ 1402771 h 2303463"/>
              <a:gd name="T12" fmla="*/ 848359 w 3040062"/>
              <a:gd name="T13" fmla="*/ 1421768 h 2303463"/>
              <a:gd name="T14" fmla="*/ 615315 w 3040062"/>
              <a:gd name="T15" fmla="*/ 1415119 h 2303463"/>
              <a:gd name="T16" fmla="*/ 603250 w 3040062"/>
              <a:gd name="T17" fmla="*/ 1002891 h 2303463"/>
              <a:gd name="T18" fmla="*/ 617855 w 3040062"/>
              <a:gd name="T19" fmla="*/ 975662 h 2303463"/>
              <a:gd name="T20" fmla="*/ 1240437 w 3040062"/>
              <a:gd name="T21" fmla="*/ 749300 h 2303463"/>
              <a:gd name="T22" fmla="*/ 1265867 w 3040062"/>
              <a:gd name="T23" fmla="*/ 766421 h 2303463"/>
              <a:gd name="T24" fmla="*/ 1267138 w 3040062"/>
              <a:gd name="T25" fmla="*/ 1402743 h 2303463"/>
              <a:gd name="T26" fmla="*/ 1243616 w 3040062"/>
              <a:gd name="T27" fmla="*/ 1421766 h 2303463"/>
              <a:gd name="T28" fmla="*/ 1010298 w 3040062"/>
              <a:gd name="T29" fmla="*/ 1415108 h 2303463"/>
              <a:gd name="T30" fmla="*/ 998537 w 3040062"/>
              <a:gd name="T31" fmla="*/ 782273 h 2303463"/>
              <a:gd name="T32" fmla="*/ 1012841 w 3040062"/>
              <a:gd name="T33" fmla="*/ 755007 h 2303463"/>
              <a:gd name="T34" fmla="*/ 2175011 w 3040062"/>
              <a:gd name="T35" fmla="*/ 666432 h 2303463"/>
              <a:gd name="T36" fmla="*/ 2235666 w 3040062"/>
              <a:gd name="T37" fmla="*/ 692135 h 2303463"/>
              <a:gd name="T38" fmla="*/ 2277268 w 3040062"/>
              <a:gd name="T39" fmla="*/ 742271 h 2303463"/>
              <a:gd name="T40" fmla="*/ 2290605 w 3040062"/>
              <a:gd name="T41" fmla="*/ 1286150 h 2303463"/>
              <a:gd name="T42" fmla="*/ 2948603 w 3040062"/>
              <a:gd name="T43" fmla="*/ 1365796 h 2303463"/>
              <a:gd name="T44" fmla="*/ 3005765 w 3040062"/>
              <a:gd name="T45" fmla="*/ 1408316 h 2303463"/>
              <a:gd name="T46" fmla="*/ 3036887 w 3040062"/>
              <a:gd name="T47" fmla="*/ 1473366 h 2303463"/>
              <a:gd name="T48" fmla="*/ 3035616 w 3040062"/>
              <a:gd name="T49" fmla="*/ 2191451 h 2303463"/>
              <a:gd name="T50" fmla="*/ 3001319 w 3040062"/>
              <a:gd name="T51" fmla="*/ 2254597 h 2303463"/>
              <a:gd name="T52" fmla="*/ 2941934 w 3040062"/>
              <a:gd name="T53" fmla="*/ 2294578 h 2303463"/>
              <a:gd name="T54" fmla="*/ 2171200 w 3040062"/>
              <a:gd name="T55" fmla="*/ 2303146 h 2303463"/>
              <a:gd name="T56" fmla="*/ 2113403 w 3040062"/>
              <a:gd name="T57" fmla="*/ 2292040 h 2303463"/>
              <a:gd name="T58" fmla="*/ 1552263 w 3040062"/>
              <a:gd name="T59" fmla="*/ 1741815 h 2303463"/>
              <a:gd name="T60" fmla="*/ 1526223 w 3040062"/>
              <a:gd name="T61" fmla="*/ 1686919 h 2303463"/>
              <a:gd name="T62" fmla="*/ 1529081 w 3040062"/>
              <a:gd name="T63" fmla="*/ 1626946 h 2303463"/>
              <a:gd name="T64" fmla="*/ 1560520 w 3040062"/>
              <a:gd name="T65" fmla="*/ 1574272 h 2303463"/>
              <a:gd name="T66" fmla="*/ 1612919 w 3040062"/>
              <a:gd name="T67" fmla="*/ 1542858 h 2303463"/>
              <a:gd name="T68" fmla="*/ 1673891 w 3040062"/>
              <a:gd name="T69" fmla="*/ 1539685 h 2303463"/>
              <a:gd name="T70" fmla="*/ 1728513 w 3040062"/>
              <a:gd name="T71" fmla="*/ 1565705 h 2303463"/>
              <a:gd name="T72" fmla="*/ 2024167 w 3040062"/>
              <a:gd name="T73" fmla="*/ 760992 h 2303463"/>
              <a:gd name="T74" fmla="*/ 2057829 w 3040062"/>
              <a:gd name="T75" fmla="*/ 704828 h 2303463"/>
              <a:gd name="T76" fmla="*/ 2113721 w 3040062"/>
              <a:gd name="T77" fmla="*/ 670875 h 2303463"/>
              <a:gd name="T78" fmla="*/ 1640947 w 3040062"/>
              <a:gd name="T79" fmla="*/ 485773 h 2303463"/>
              <a:gd name="T80" fmla="*/ 1662436 w 3040062"/>
              <a:gd name="T81" fmla="*/ 507334 h 2303463"/>
              <a:gd name="T82" fmla="*/ 1658328 w 3040062"/>
              <a:gd name="T83" fmla="*/ 1408133 h 2303463"/>
              <a:gd name="T84" fmla="*/ 1631151 w 3040062"/>
              <a:gd name="T85" fmla="*/ 1422401 h 2303463"/>
              <a:gd name="T86" fmla="*/ 1401409 w 3040062"/>
              <a:gd name="T87" fmla="*/ 1410669 h 2303463"/>
              <a:gd name="T88" fmla="*/ 1394457 w 3040062"/>
              <a:gd name="T89" fmla="*/ 510505 h 2303463"/>
              <a:gd name="T90" fmla="*/ 1413734 w 3040062"/>
              <a:gd name="T91" fmla="*/ 486725 h 2303463"/>
              <a:gd name="T92" fmla="*/ 2856582 w 3040062"/>
              <a:gd name="T93" fmla="*/ 2539 h 2303463"/>
              <a:gd name="T94" fmla="*/ 2942924 w 3040062"/>
              <a:gd name="T95" fmla="*/ 45384 h 2303463"/>
              <a:gd name="T96" fmla="*/ 3001649 w 3040062"/>
              <a:gd name="T97" fmla="*/ 130121 h 2303463"/>
              <a:gd name="T98" fmla="*/ 3021012 w 3040062"/>
              <a:gd name="T99" fmla="*/ 1276768 h 2303463"/>
              <a:gd name="T100" fmla="*/ 2944193 w 3040062"/>
              <a:gd name="T101" fmla="*/ 1247252 h 2303463"/>
              <a:gd name="T102" fmla="*/ 374889 w 3040062"/>
              <a:gd name="T103" fmla="*/ 1959424 h 2303463"/>
              <a:gd name="T104" fmla="*/ 127291 w 3040062"/>
              <a:gd name="T105" fmla="*/ 2259336 h 2303463"/>
              <a:gd name="T106" fmla="*/ 50472 w 3040062"/>
              <a:gd name="T107" fmla="*/ 2198402 h 2303463"/>
              <a:gd name="T108" fmla="*/ 6349 w 3040062"/>
              <a:gd name="T109" fmla="*/ 2100970 h 2303463"/>
              <a:gd name="T110" fmla="*/ 3809 w 3040062"/>
              <a:gd name="T111" fmla="*/ 183438 h 2303463"/>
              <a:gd name="T112" fmla="*/ 44441 w 3040062"/>
              <a:gd name="T113" fmla="*/ 83468 h 2303463"/>
              <a:gd name="T114" fmla="*/ 118720 w 3040062"/>
              <a:gd name="T115" fmla="*/ 17773 h 2303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040062" h="2303463">
                <a:moveTo>
                  <a:pt x="124116" y="1098725"/>
                </a:moveTo>
                <a:lnTo>
                  <a:pt x="120307" y="1099042"/>
                </a:lnTo>
                <a:lnTo>
                  <a:pt x="116498" y="1099994"/>
                </a:lnTo>
                <a:lnTo>
                  <a:pt x="113324" y="1101898"/>
                </a:lnTo>
                <a:lnTo>
                  <a:pt x="110467" y="1104120"/>
                </a:lnTo>
                <a:lnTo>
                  <a:pt x="108245" y="1107294"/>
                </a:lnTo>
                <a:lnTo>
                  <a:pt x="106340" y="1110467"/>
                </a:lnTo>
                <a:lnTo>
                  <a:pt x="105071" y="1114276"/>
                </a:lnTo>
                <a:lnTo>
                  <a:pt x="104753" y="1118084"/>
                </a:lnTo>
                <a:lnTo>
                  <a:pt x="104753" y="1241540"/>
                </a:lnTo>
                <a:lnTo>
                  <a:pt x="105071" y="1245348"/>
                </a:lnTo>
                <a:lnTo>
                  <a:pt x="106340" y="1249157"/>
                </a:lnTo>
                <a:lnTo>
                  <a:pt x="108245" y="1252330"/>
                </a:lnTo>
                <a:lnTo>
                  <a:pt x="110467" y="1255187"/>
                </a:lnTo>
                <a:lnTo>
                  <a:pt x="113324" y="1257726"/>
                </a:lnTo>
                <a:lnTo>
                  <a:pt x="116498" y="1259312"/>
                </a:lnTo>
                <a:lnTo>
                  <a:pt x="120307" y="1260899"/>
                </a:lnTo>
                <a:lnTo>
                  <a:pt x="124116" y="1261217"/>
                </a:lnTo>
                <a:lnTo>
                  <a:pt x="247598" y="1261217"/>
                </a:lnTo>
                <a:lnTo>
                  <a:pt x="251725" y="1260899"/>
                </a:lnTo>
                <a:lnTo>
                  <a:pt x="255216" y="1259312"/>
                </a:lnTo>
                <a:lnTo>
                  <a:pt x="258708" y="1257726"/>
                </a:lnTo>
                <a:lnTo>
                  <a:pt x="261565" y="1255187"/>
                </a:lnTo>
                <a:lnTo>
                  <a:pt x="264105" y="1252330"/>
                </a:lnTo>
                <a:lnTo>
                  <a:pt x="265692" y="1249157"/>
                </a:lnTo>
                <a:lnTo>
                  <a:pt x="266644" y="1245348"/>
                </a:lnTo>
                <a:lnTo>
                  <a:pt x="266961" y="1241540"/>
                </a:lnTo>
                <a:lnTo>
                  <a:pt x="266961" y="1118084"/>
                </a:lnTo>
                <a:lnTo>
                  <a:pt x="266644" y="1114276"/>
                </a:lnTo>
                <a:lnTo>
                  <a:pt x="265692" y="1110467"/>
                </a:lnTo>
                <a:lnTo>
                  <a:pt x="264105" y="1107294"/>
                </a:lnTo>
                <a:lnTo>
                  <a:pt x="261565" y="1104120"/>
                </a:lnTo>
                <a:lnTo>
                  <a:pt x="258708" y="1101898"/>
                </a:lnTo>
                <a:lnTo>
                  <a:pt x="255216" y="1099994"/>
                </a:lnTo>
                <a:lnTo>
                  <a:pt x="251725" y="1099042"/>
                </a:lnTo>
                <a:lnTo>
                  <a:pt x="247598" y="1098725"/>
                </a:lnTo>
                <a:lnTo>
                  <a:pt x="124116" y="1098725"/>
                </a:lnTo>
                <a:close/>
                <a:moveTo>
                  <a:pt x="636270" y="969963"/>
                </a:moveTo>
                <a:lnTo>
                  <a:pt x="841692" y="969963"/>
                </a:lnTo>
                <a:lnTo>
                  <a:pt x="844867" y="970596"/>
                </a:lnTo>
                <a:lnTo>
                  <a:pt x="848359" y="970913"/>
                </a:lnTo>
                <a:lnTo>
                  <a:pt x="851534" y="971546"/>
                </a:lnTo>
                <a:lnTo>
                  <a:pt x="854709" y="972813"/>
                </a:lnTo>
                <a:lnTo>
                  <a:pt x="857567" y="974396"/>
                </a:lnTo>
                <a:lnTo>
                  <a:pt x="860107" y="975662"/>
                </a:lnTo>
                <a:lnTo>
                  <a:pt x="862647" y="977878"/>
                </a:lnTo>
                <a:lnTo>
                  <a:pt x="865187" y="979778"/>
                </a:lnTo>
                <a:lnTo>
                  <a:pt x="867092" y="982311"/>
                </a:lnTo>
                <a:lnTo>
                  <a:pt x="868997" y="984844"/>
                </a:lnTo>
                <a:lnTo>
                  <a:pt x="870584" y="987377"/>
                </a:lnTo>
                <a:lnTo>
                  <a:pt x="872172" y="990226"/>
                </a:lnTo>
                <a:lnTo>
                  <a:pt x="873124" y="993076"/>
                </a:lnTo>
                <a:lnTo>
                  <a:pt x="873760" y="996242"/>
                </a:lnTo>
                <a:lnTo>
                  <a:pt x="874712" y="999725"/>
                </a:lnTo>
                <a:lnTo>
                  <a:pt x="874712" y="1002891"/>
                </a:lnTo>
                <a:lnTo>
                  <a:pt x="874712" y="1389790"/>
                </a:lnTo>
                <a:lnTo>
                  <a:pt x="874712" y="1393273"/>
                </a:lnTo>
                <a:lnTo>
                  <a:pt x="873760" y="1396439"/>
                </a:lnTo>
                <a:lnTo>
                  <a:pt x="873124" y="1399605"/>
                </a:lnTo>
                <a:lnTo>
                  <a:pt x="872172" y="1402771"/>
                </a:lnTo>
                <a:lnTo>
                  <a:pt x="870584" y="1405304"/>
                </a:lnTo>
                <a:lnTo>
                  <a:pt x="868997" y="1408154"/>
                </a:lnTo>
                <a:lnTo>
                  <a:pt x="867092" y="1410686"/>
                </a:lnTo>
                <a:lnTo>
                  <a:pt x="865187" y="1413219"/>
                </a:lnTo>
                <a:lnTo>
                  <a:pt x="862647" y="1415119"/>
                </a:lnTo>
                <a:lnTo>
                  <a:pt x="860107" y="1417019"/>
                </a:lnTo>
                <a:lnTo>
                  <a:pt x="857567" y="1418602"/>
                </a:lnTo>
                <a:lnTo>
                  <a:pt x="854709" y="1420185"/>
                </a:lnTo>
                <a:lnTo>
                  <a:pt x="851534" y="1421135"/>
                </a:lnTo>
                <a:lnTo>
                  <a:pt x="848359" y="1421768"/>
                </a:lnTo>
                <a:lnTo>
                  <a:pt x="844867" y="1422401"/>
                </a:lnTo>
                <a:lnTo>
                  <a:pt x="841692" y="1422401"/>
                </a:lnTo>
                <a:lnTo>
                  <a:pt x="636270" y="1422401"/>
                </a:lnTo>
                <a:lnTo>
                  <a:pt x="632777" y="1422401"/>
                </a:lnTo>
                <a:lnTo>
                  <a:pt x="629920" y="1421768"/>
                </a:lnTo>
                <a:lnTo>
                  <a:pt x="626745" y="1421135"/>
                </a:lnTo>
                <a:lnTo>
                  <a:pt x="623570" y="1420185"/>
                </a:lnTo>
                <a:lnTo>
                  <a:pt x="620713" y="1418602"/>
                </a:lnTo>
                <a:lnTo>
                  <a:pt x="617855" y="1417019"/>
                </a:lnTo>
                <a:lnTo>
                  <a:pt x="615315" y="1415119"/>
                </a:lnTo>
                <a:lnTo>
                  <a:pt x="613093" y="1413219"/>
                </a:lnTo>
                <a:lnTo>
                  <a:pt x="610870" y="1410686"/>
                </a:lnTo>
                <a:lnTo>
                  <a:pt x="608965" y="1408154"/>
                </a:lnTo>
                <a:lnTo>
                  <a:pt x="607378" y="1405304"/>
                </a:lnTo>
                <a:lnTo>
                  <a:pt x="606108" y="1402771"/>
                </a:lnTo>
                <a:lnTo>
                  <a:pt x="605155" y="1399605"/>
                </a:lnTo>
                <a:lnTo>
                  <a:pt x="603885" y="1396439"/>
                </a:lnTo>
                <a:lnTo>
                  <a:pt x="603568" y="1393273"/>
                </a:lnTo>
                <a:lnTo>
                  <a:pt x="603250" y="1389790"/>
                </a:lnTo>
                <a:lnTo>
                  <a:pt x="603250" y="1002891"/>
                </a:lnTo>
                <a:lnTo>
                  <a:pt x="603568" y="999725"/>
                </a:lnTo>
                <a:lnTo>
                  <a:pt x="603885" y="996242"/>
                </a:lnTo>
                <a:lnTo>
                  <a:pt x="605155" y="993076"/>
                </a:lnTo>
                <a:lnTo>
                  <a:pt x="606108" y="990226"/>
                </a:lnTo>
                <a:lnTo>
                  <a:pt x="607378" y="987377"/>
                </a:lnTo>
                <a:lnTo>
                  <a:pt x="608965" y="984844"/>
                </a:lnTo>
                <a:lnTo>
                  <a:pt x="610870" y="982311"/>
                </a:lnTo>
                <a:lnTo>
                  <a:pt x="613093" y="979778"/>
                </a:lnTo>
                <a:lnTo>
                  <a:pt x="615315" y="977878"/>
                </a:lnTo>
                <a:lnTo>
                  <a:pt x="617855" y="975662"/>
                </a:lnTo>
                <a:lnTo>
                  <a:pt x="620713" y="974396"/>
                </a:lnTo>
                <a:lnTo>
                  <a:pt x="623570" y="972813"/>
                </a:lnTo>
                <a:lnTo>
                  <a:pt x="626745" y="971546"/>
                </a:lnTo>
                <a:lnTo>
                  <a:pt x="629920" y="970913"/>
                </a:lnTo>
                <a:lnTo>
                  <a:pt x="632777" y="970596"/>
                </a:lnTo>
                <a:lnTo>
                  <a:pt x="636270" y="969963"/>
                </a:lnTo>
                <a:close/>
                <a:moveTo>
                  <a:pt x="1027781" y="749300"/>
                </a:moveTo>
                <a:lnTo>
                  <a:pt x="1031278" y="749300"/>
                </a:lnTo>
                <a:lnTo>
                  <a:pt x="1236940" y="749300"/>
                </a:lnTo>
                <a:lnTo>
                  <a:pt x="1240437" y="749300"/>
                </a:lnTo>
                <a:lnTo>
                  <a:pt x="1243616" y="750251"/>
                </a:lnTo>
                <a:lnTo>
                  <a:pt x="1246476" y="750885"/>
                </a:lnTo>
                <a:lnTo>
                  <a:pt x="1249655" y="751837"/>
                </a:lnTo>
                <a:lnTo>
                  <a:pt x="1252516" y="753105"/>
                </a:lnTo>
                <a:lnTo>
                  <a:pt x="1255377" y="755007"/>
                </a:lnTo>
                <a:lnTo>
                  <a:pt x="1257920" y="756592"/>
                </a:lnTo>
                <a:lnTo>
                  <a:pt x="1260145" y="758812"/>
                </a:lnTo>
                <a:lnTo>
                  <a:pt x="1262370" y="761348"/>
                </a:lnTo>
                <a:lnTo>
                  <a:pt x="1264595" y="763567"/>
                </a:lnTo>
                <a:lnTo>
                  <a:pt x="1265867" y="766421"/>
                </a:lnTo>
                <a:lnTo>
                  <a:pt x="1267138" y="769274"/>
                </a:lnTo>
                <a:lnTo>
                  <a:pt x="1268410" y="772445"/>
                </a:lnTo>
                <a:lnTo>
                  <a:pt x="1269363" y="775615"/>
                </a:lnTo>
                <a:lnTo>
                  <a:pt x="1269681" y="778786"/>
                </a:lnTo>
                <a:lnTo>
                  <a:pt x="1269999" y="782273"/>
                </a:lnTo>
                <a:lnTo>
                  <a:pt x="1269999" y="1389744"/>
                </a:lnTo>
                <a:lnTo>
                  <a:pt x="1269681" y="1393231"/>
                </a:lnTo>
                <a:lnTo>
                  <a:pt x="1269363" y="1396402"/>
                </a:lnTo>
                <a:lnTo>
                  <a:pt x="1268410" y="1399572"/>
                </a:lnTo>
                <a:lnTo>
                  <a:pt x="1267138" y="1402743"/>
                </a:lnTo>
                <a:lnTo>
                  <a:pt x="1265867" y="1405279"/>
                </a:lnTo>
                <a:lnTo>
                  <a:pt x="1264595" y="1408133"/>
                </a:lnTo>
                <a:lnTo>
                  <a:pt x="1262370" y="1410669"/>
                </a:lnTo>
                <a:lnTo>
                  <a:pt x="1260145" y="1413206"/>
                </a:lnTo>
                <a:lnTo>
                  <a:pt x="1257920" y="1415108"/>
                </a:lnTo>
                <a:lnTo>
                  <a:pt x="1255377" y="1417010"/>
                </a:lnTo>
                <a:lnTo>
                  <a:pt x="1252516" y="1418595"/>
                </a:lnTo>
                <a:lnTo>
                  <a:pt x="1249655" y="1420181"/>
                </a:lnTo>
                <a:lnTo>
                  <a:pt x="1246476" y="1421132"/>
                </a:lnTo>
                <a:lnTo>
                  <a:pt x="1243616" y="1421766"/>
                </a:lnTo>
                <a:lnTo>
                  <a:pt x="1240437" y="1422400"/>
                </a:lnTo>
                <a:lnTo>
                  <a:pt x="1236940" y="1422400"/>
                </a:lnTo>
                <a:lnTo>
                  <a:pt x="1031278" y="1422400"/>
                </a:lnTo>
                <a:lnTo>
                  <a:pt x="1027781" y="1422400"/>
                </a:lnTo>
                <a:lnTo>
                  <a:pt x="1024602" y="1421766"/>
                </a:lnTo>
                <a:lnTo>
                  <a:pt x="1021424" y="1421132"/>
                </a:lnTo>
                <a:lnTo>
                  <a:pt x="1018245" y="1420181"/>
                </a:lnTo>
                <a:lnTo>
                  <a:pt x="1015384" y="1418595"/>
                </a:lnTo>
                <a:lnTo>
                  <a:pt x="1012841" y="1417010"/>
                </a:lnTo>
                <a:lnTo>
                  <a:pt x="1010298" y="1415108"/>
                </a:lnTo>
                <a:lnTo>
                  <a:pt x="1007755" y="1413206"/>
                </a:lnTo>
                <a:lnTo>
                  <a:pt x="1005848" y="1410669"/>
                </a:lnTo>
                <a:lnTo>
                  <a:pt x="1003941" y="1408133"/>
                </a:lnTo>
                <a:lnTo>
                  <a:pt x="1002351" y="1405279"/>
                </a:lnTo>
                <a:lnTo>
                  <a:pt x="1000762" y="1402743"/>
                </a:lnTo>
                <a:lnTo>
                  <a:pt x="999808" y="1399572"/>
                </a:lnTo>
                <a:lnTo>
                  <a:pt x="999173" y="1396402"/>
                </a:lnTo>
                <a:lnTo>
                  <a:pt x="998537" y="1393231"/>
                </a:lnTo>
                <a:lnTo>
                  <a:pt x="998537" y="1389744"/>
                </a:lnTo>
                <a:lnTo>
                  <a:pt x="998537" y="782273"/>
                </a:lnTo>
                <a:lnTo>
                  <a:pt x="998537" y="778786"/>
                </a:lnTo>
                <a:lnTo>
                  <a:pt x="999173" y="775615"/>
                </a:lnTo>
                <a:lnTo>
                  <a:pt x="999808" y="772445"/>
                </a:lnTo>
                <a:lnTo>
                  <a:pt x="1000762" y="769274"/>
                </a:lnTo>
                <a:lnTo>
                  <a:pt x="1002351" y="766421"/>
                </a:lnTo>
                <a:lnTo>
                  <a:pt x="1003941" y="763567"/>
                </a:lnTo>
                <a:lnTo>
                  <a:pt x="1005848" y="761348"/>
                </a:lnTo>
                <a:lnTo>
                  <a:pt x="1007755" y="758812"/>
                </a:lnTo>
                <a:lnTo>
                  <a:pt x="1010298" y="756592"/>
                </a:lnTo>
                <a:lnTo>
                  <a:pt x="1012841" y="755007"/>
                </a:lnTo>
                <a:lnTo>
                  <a:pt x="1015384" y="753105"/>
                </a:lnTo>
                <a:lnTo>
                  <a:pt x="1018245" y="751837"/>
                </a:lnTo>
                <a:lnTo>
                  <a:pt x="1021424" y="750885"/>
                </a:lnTo>
                <a:lnTo>
                  <a:pt x="1024602" y="750251"/>
                </a:lnTo>
                <a:lnTo>
                  <a:pt x="1027781" y="749300"/>
                </a:lnTo>
                <a:close/>
                <a:moveTo>
                  <a:pt x="2147065" y="665163"/>
                </a:moveTo>
                <a:lnTo>
                  <a:pt x="2154052" y="665163"/>
                </a:lnTo>
                <a:lnTo>
                  <a:pt x="2161038" y="665163"/>
                </a:lnTo>
                <a:lnTo>
                  <a:pt x="2168025" y="665798"/>
                </a:lnTo>
                <a:lnTo>
                  <a:pt x="2175011" y="666432"/>
                </a:lnTo>
                <a:lnTo>
                  <a:pt x="2181680" y="667702"/>
                </a:lnTo>
                <a:lnTo>
                  <a:pt x="2188349" y="669288"/>
                </a:lnTo>
                <a:lnTo>
                  <a:pt x="2194700" y="670875"/>
                </a:lnTo>
                <a:lnTo>
                  <a:pt x="2201369" y="673413"/>
                </a:lnTo>
                <a:lnTo>
                  <a:pt x="2207085" y="675952"/>
                </a:lnTo>
                <a:lnTo>
                  <a:pt x="2213437" y="678173"/>
                </a:lnTo>
                <a:lnTo>
                  <a:pt x="2219471" y="681346"/>
                </a:lnTo>
                <a:lnTo>
                  <a:pt x="2224869" y="684519"/>
                </a:lnTo>
                <a:lnTo>
                  <a:pt x="2230585" y="688327"/>
                </a:lnTo>
                <a:lnTo>
                  <a:pt x="2235666" y="692135"/>
                </a:lnTo>
                <a:lnTo>
                  <a:pt x="2241065" y="695943"/>
                </a:lnTo>
                <a:lnTo>
                  <a:pt x="2245829" y="700702"/>
                </a:lnTo>
                <a:lnTo>
                  <a:pt x="2250910" y="704828"/>
                </a:lnTo>
                <a:lnTo>
                  <a:pt x="2255356" y="709587"/>
                </a:lnTo>
                <a:lnTo>
                  <a:pt x="2259484" y="714347"/>
                </a:lnTo>
                <a:lnTo>
                  <a:pt x="2263612" y="719741"/>
                </a:lnTo>
                <a:lnTo>
                  <a:pt x="2267423" y="724819"/>
                </a:lnTo>
                <a:lnTo>
                  <a:pt x="2270916" y="730530"/>
                </a:lnTo>
                <a:lnTo>
                  <a:pt x="2274092" y="736559"/>
                </a:lnTo>
                <a:lnTo>
                  <a:pt x="2277268" y="742271"/>
                </a:lnTo>
                <a:lnTo>
                  <a:pt x="2280126" y="748300"/>
                </a:lnTo>
                <a:lnTo>
                  <a:pt x="2282666" y="754646"/>
                </a:lnTo>
                <a:lnTo>
                  <a:pt x="2284572" y="760992"/>
                </a:lnTo>
                <a:lnTo>
                  <a:pt x="2286477" y="767021"/>
                </a:lnTo>
                <a:lnTo>
                  <a:pt x="2287747" y="773685"/>
                </a:lnTo>
                <a:lnTo>
                  <a:pt x="2289018" y="780349"/>
                </a:lnTo>
                <a:lnTo>
                  <a:pt x="2289970" y="787330"/>
                </a:lnTo>
                <a:lnTo>
                  <a:pt x="2290605" y="794311"/>
                </a:lnTo>
                <a:lnTo>
                  <a:pt x="2290605" y="801292"/>
                </a:lnTo>
                <a:lnTo>
                  <a:pt x="2290605" y="1286150"/>
                </a:lnTo>
                <a:lnTo>
                  <a:pt x="2884137" y="1353738"/>
                </a:lnTo>
                <a:lnTo>
                  <a:pt x="2890488" y="1354055"/>
                </a:lnTo>
                <a:lnTo>
                  <a:pt x="2898110" y="1354372"/>
                </a:lnTo>
                <a:lnTo>
                  <a:pt x="2905732" y="1355007"/>
                </a:lnTo>
                <a:lnTo>
                  <a:pt x="2913353" y="1355642"/>
                </a:lnTo>
                <a:lnTo>
                  <a:pt x="2920657" y="1357228"/>
                </a:lnTo>
                <a:lnTo>
                  <a:pt x="2927644" y="1358815"/>
                </a:lnTo>
                <a:lnTo>
                  <a:pt x="2934948" y="1361036"/>
                </a:lnTo>
                <a:lnTo>
                  <a:pt x="2941934" y="1362940"/>
                </a:lnTo>
                <a:lnTo>
                  <a:pt x="2948603" y="1365796"/>
                </a:lnTo>
                <a:lnTo>
                  <a:pt x="2955272" y="1368969"/>
                </a:lnTo>
                <a:lnTo>
                  <a:pt x="2961941" y="1372142"/>
                </a:lnTo>
                <a:lnTo>
                  <a:pt x="2968292" y="1375633"/>
                </a:lnTo>
                <a:lnTo>
                  <a:pt x="2974008" y="1379758"/>
                </a:lnTo>
                <a:lnTo>
                  <a:pt x="2980042" y="1383883"/>
                </a:lnTo>
                <a:lnTo>
                  <a:pt x="2985758" y="1388008"/>
                </a:lnTo>
                <a:lnTo>
                  <a:pt x="2990839" y="1393085"/>
                </a:lnTo>
                <a:lnTo>
                  <a:pt x="2996238" y="1397845"/>
                </a:lnTo>
                <a:lnTo>
                  <a:pt x="3001319" y="1403239"/>
                </a:lnTo>
                <a:lnTo>
                  <a:pt x="3005765" y="1408316"/>
                </a:lnTo>
                <a:lnTo>
                  <a:pt x="3010529" y="1414345"/>
                </a:lnTo>
                <a:lnTo>
                  <a:pt x="3014657" y="1419739"/>
                </a:lnTo>
                <a:lnTo>
                  <a:pt x="3018468" y="1426086"/>
                </a:lnTo>
                <a:lnTo>
                  <a:pt x="3021961" y="1432432"/>
                </a:lnTo>
                <a:lnTo>
                  <a:pt x="3025454" y="1438778"/>
                </a:lnTo>
                <a:lnTo>
                  <a:pt x="3028312" y="1445125"/>
                </a:lnTo>
                <a:lnTo>
                  <a:pt x="3030853" y="1452106"/>
                </a:lnTo>
                <a:lnTo>
                  <a:pt x="3033393" y="1459087"/>
                </a:lnTo>
                <a:lnTo>
                  <a:pt x="3035616" y="1466067"/>
                </a:lnTo>
                <a:lnTo>
                  <a:pt x="3036887" y="1473366"/>
                </a:lnTo>
                <a:lnTo>
                  <a:pt x="3038474" y="1480664"/>
                </a:lnTo>
                <a:lnTo>
                  <a:pt x="3039427" y="1488280"/>
                </a:lnTo>
                <a:lnTo>
                  <a:pt x="3040062" y="1495895"/>
                </a:lnTo>
                <a:lnTo>
                  <a:pt x="3040062" y="1503511"/>
                </a:lnTo>
                <a:lnTo>
                  <a:pt x="3040062" y="2154008"/>
                </a:lnTo>
                <a:lnTo>
                  <a:pt x="3040062" y="2161623"/>
                </a:lnTo>
                <a:lnTo>
                  <a:pt x="3039427" y="2169556"/>
                </a:lnTo>
                <a:lnTo>
                  <a:pt x="3038474" y="2177172"/>
                </a:lnTo>
                <a:lnTo>
                  <a:pt x="3036887" y="2184470"/>
                </a:lnTo>
                <a:lnTo>
                  <a:pt x="3035616" y="2191451"/>
                </a:lnTo>
                <a:lnTo>
                  <a:pt x="3033393" y="2198749"/>
                </a:lnTo>
                <a:lnTo>
                  <a:pt x="3030853" y="2205730"/>
                </a:lnTo>
                <a:lnTo>
                  <a:pt x="3028312" y="2212394"/>
                </a:lnTo>
                <a:lnTo>
                  <a:pt x="3025454" y="2219057"/>
                </a:lnTo>
                <a:lnTo>
                  <a:pt x="3021961" y="2225404"/>
                </a:lnTo>
                <a:lnTo>
                  <a:pt x="3018468" y="2231433"/>
                </a:lnTo>
                <a:lnTo>
                  <a:pt x="3014657" y="2237779"/>
                </a:lnTo>
                <a:lnTo>
                  <a:pt x="3010529" y="2243808"/>
                </a:lnTo>
                <a:lnTo>
                  <a:pt x="3005765" y="2249202"/>
                </a:lnTo>
                <a:lnTo>
                  <a:pt x="3001319" y="2254597"/>
                </a:lnTo>
                <a:lnTo>
                  <a:pt x="2996238" y="2259674"/>
                </a:lnTo>
                <a:lnTo>
                  <a:pt x="2990839" y="2264433"/>
                </a:lnTo>
                <a:lnTo>
                  <a:pt x="2985758" y="2269510"/>
                </a:lnTo>
                <a:lnTo>
                  <a:pt x="2980042" y="2273953"/>
                </a:lnTo>
                <a:lnTo>
                  <a:pt x="2974008" y="2278078"/>
                </a:lnTo>
                <a:lnTo>
                  <a:pt x="2968292" y="2281886"/>
                </a:lnTo>
                <a:lnTo>
                  <a:pt x="2961941" y="2285376"/>
                </a:lnTo>
                <a:lnTo>
                  <a:pt x="2955272" y="2288867"/>
                </a:lnTo>
                <a:lnTo>
                  <a:pt x="2948603" y="2291723"/>
                </a:lnTo>
                <a:lnTo>
                  <a:pt x="2941934" y="2294578"/>
                </a:lnTo>
                <a:lnTo>
                  <a:pt x="2934948" y="2297117"/>
                </a:lnTo>
                <a:lnTo>
                  <a:pt x="2927644" y="2298703"/>
                </a:lnTo>
                <a:lnTo>
                  <a:pt x="2920657" y="2300607"/>
                </a:lnTo>
                <a:lnTo>
                  <a:pt x="2913353" y="2301877"/>
                </a:lnTo>
                <a:lnTo>
                  <a:pt x="2905732" y="2302829"/>
                </a:lnTo>
                <a:lnTo>
                  <a:pt x="2898110" y="2303146"/>
                </a:lnTo>
                <a:lnTo>
                  <a:pt x="2890488" y="2303463"/>
                </a:lnTo>
                <a:lnTo>
                  <a:pt x="2177552" y="2303463"/>
                </a:lnTo>
                <a:lnTo>
                  <a:pt x="2173423" y="2303146"/>
                </a:lnTo>
                <a:lnTo>
                  <a:pt x="2171200" y="2303146"/>
                </a:lnTo>
                <a:lnTo>
                  <a:pt x="2169613" y="2303146"/>
                </a:lnTo>
                <a:lnTo>
                  <a:pt x="2162944" y="2303146"/>
                </a:lnTo>
                <a:lnTo>
                  <a:pt x="2156275" y="2303146"/>
                </a:lnTo>
                <a:lnTo>
                  <a:pt x="2149924" y="2302511"/>
                </a:lnTo>
                <a:lnTo>
                  <a:pt x="2143572" y="2301559"/>
                </a:lnTo>
                <a:lnTo>
                  <a:pt x="2137538" y="2300607"/>
                </a:lnTo>
                <a:lnTo>
                  <a:pt x="2131187" y="2298703"/>
                </a:lnTo>
                <a:lnTo>
                  <a:pt x="2125153" y="2297117"/>
                </a:lnTo>
                <a:lnTo>
                  <a:pt x="2119437" y="2294896"/>
                </a:lnTo>
                <a:lnTo>
                  <a:pt x="2113403" y="2292040"/>
                </a:lnTo>
                <a:lnTo>
                  <a:pt x="2107370" y="2289501"/>
                </a:lnTo>
                <a:lnTo>
                  <a:pt x="2101971" y="2286645"/>
                </a:lnTo>
                <a:lnTo>
                  <a:pt x="2096572" y="2283155"/>
                </a:lnTo>
                <a:lnTo>
                  <a:pt x="2091491" y="2279665"/>
                </a:lnTo>
                <a:lnTo>
                  <a:pt x="2086093" y="2275222"/>
                </a:lnTo>
                <a:lnTo>
                  <a:pt x="2081329" y="2271097"/>
                </a:lnTo>
                <a:lnTo>
                  <a:pt x="2076883" y="2266972"/>
                </a:lnTo>
                <a:lnTo>
                  <a:pt x="1560520" y="1751334"/>
                </a:lnTo>
                <a:lnTo>
                  <a:pt x="1556074" y="1746574"/>
                </a:lnTo>
                <a:lnTo>
                  <a:pt x="1552263" y="1741815"/>
                </a:lnTo>
                <a:lnTo>
                  <a:pt x="1548135" y="1737055"/>
                </a:lnTo>
                <a:lnTo>
                  <a:pt x="1544642" y="1731661"/>
                </a:lnTo>
                <a:lnTo>
                  <a:pt x="1541466" y="1726583"/>
                </a:lnTo>
                <a:lnTo>
                  <a:pt x="1538291" y="1720872"/>
                </a:lnTo>
                <a:lnTo>
                  <a:pt x="1535432" y="1715477"/>
                </a:lnTo>
                <a:lnTo>
                  <a:pt x="1532892" y="1709766"/>
                </a:lnTo>
                <a:lnTo>
                  <a:pt x="1530987" y="1704054"/>
                </a:lnTo>
                <a:lnTo>
                  <a:pt x="1529081" y="1698342"/>
                </a:lnTo>
                <a:lnTo>
                  <a:pt x="1527493" y="1692631"/>
                </a:lnTo>
                <a:lnTo>
                  <a:pt x="1526223" y="1686919"/>
                </a:lnTo>
                <a:lnTo>
                  <a:pt x="1525270" y="1680890"/>
                </a:lnTo>
                <a:lnTo>
                  <a:pt x="1524635" y="1674544"/>
                </a:lnTo>
                <a:lnTo>
                  <a:pt x="1524000" y="1668515"/>
                </a:lnTo>
                <a:lnTo>
                  <a:pt x="1524000" y="1662803"/>
                </a:lnTo>
                <a:lnTo>
                  <a:pt x="1524000" y="1656774"/>
                </a:lnTo>
                <a:lnTo>
                  <a:pt x="1524635" y="1650428"/>
                </a:lnTo>
                <a:lnTo>
                  <a:pt x="1525270" y="1644716"/>
                </a:lnTo>
                <a:lnTo>
                  <a:pt x="1526223" y="1638687"/>
                </a:lnTo>
                <a:lnTo>
                  <a:pt x="1527493" y="1632658"/>
                </a:lnTo>
                <a:lnTo>
                  <a:pt x="1529081" y="1626946"/>
                </a:lnTo>
                <a:lnTo>
                  <a:pt x="1530987" y="1621235"/>
                </a:lnTo>
                <a:lnTo>
                  <a:pt x="1532892" y="1615523"/>
                </a:lnTo>
                <a:lnTo>
                  <a:pt x="1535432" y="1609811"/>
                </a:lnTo>
                <a:lnTo>
                  <a:pt x="1538291" y="1604417"/>
                </a:lnTo>
                <a:lnTo>
                  <a:pt x="1541466" y="1599023"/>
                </a:lnTo>
                <a:lnTo>
                  <a:pt x="1544642" y="1593628"/>
                </a:lnTo>
                <a:lnTo>
                  <a:pt x="1548135" y="1588551"/>
                </a:lnTo>
                <a:lnTo>
                  <a:pt x="1552263" y="1583474"/>
                </a:lnTo>
                <a:lnTo>
                  <a:pt x="1556074" y="1578714"/>
                </a:lnTo>
                <a:lnTo>
                  <a:pt x="1560520" y="1574272"/>
                </a:lnTo>
                <a:lnTo>
                  <a:pt x="1564966" y="1569830"/>
                </a:lnTo>
                <a:lnTo>
                  <a:pt x="1570047" y="1565705"/>
                </a:lnTo>
                <a:lnTo>
                  <a:pt x="1574811" y="1561897"/>
                </a:lnTo>
                <a:lnTo>
                  <a:pt x="1579574" y="1558406"/>
                </a:lnTo>
                <a:lnTo>
                  <a:pt x="1584973" y="1554916"/>
                </a:lnTo>
                <a:lnTo>
                  <a:pt x="1590054" y="1552060"/>
                </a:lnTo>
                <a:lnTo>
                  <a:pt x="1595770" y="1549521"/>
                </a:lnTo>
                <a:lnTo>
                  <a:pt x="1601486" y="1546666"/>
                </a:lnTo>
                <a:lnTo>
                  <a:pt x="1606885" y="1544444"/>
                </a:lnTo>
                <a:lnTo>
                  <a:pt x="1612919" y="1542858"/>
                </a:lnTo>
                <a:lnTo>
                  <a:pt x="1618635" y="1540954"/>
                </a:lnTo>
                <a:lnTo>
                  <a:pt x="1624669" y="1539685"/>
                </a:lnTo>
                <a:lnTo>
                  <a:pt x="1630702" y="1538733"/>
                </a:lnTo>
                <a:lnTo>
                  <a:pt x="1637054" y="1538098"/>
                </a:lnTo>
                <a:lnTo>
                  <a:pt x="1642770" y="1537463"/>
                </a:lnTo>
                <a:lnTo>
                  <a:pt x="1649121" y="1537146"/>
                </a:lnTo>
                <a:lnTo>
                  <a:pt x="1655473" y="1537463"/>
                </a:lnTo>
                <a:lnTo>
                  <a:pt x="1661824" y="1538098"/>
                </a:lnTo>
                <a:lnTo>
                  <a:pt x="1667858" y="1538733"/>
                </a:lnTo>
                <a:lnTo>
                  <a:pt x="1673891" y="1539685"/>
                </a:lnTo>
                <a:lnTo>
                  <a:pt x="1679925" y="1540954"/>
                </a:lnTo>
                <a:lnTo>
                  <a:pt x="1685641" y="1542858"/>
                </a:lnTo>
                <a:lnTo>
                  <a:pt x="1691675" y="1544444"/>
                </a:lnTo>
                <a:lnTo>
                  <a:pt x="1697391" y="1546666"/>
                </a:lnTo>
                <a:lnTo>
                  <a:pt x="1702790" y="1549521"/>
                </a:lnTo>
                <a:lnTo>
                  <a:pt x="1708506" y="1552060"/>
                </a:lnTo>
                <a:lnTo>
                  <a:pt x="1713587" y="1554916"/>
                </a:lnTo>
                <a:lnTo>
                  <a:pt x="1718986" y="1558406"/>
                </a:lnTo>
                <a:lnTo>
                  <a:pt x="1723749" y="1561897"/>
                </a:lnTo>
                <a:lnTo>
                  <a:pt x="1728513" y="1565705"/>
                </a:lnTo>
                <a:lnTo>
                  <a:pt x="1733594" y="1569830"/>
                </a:lnTo>
                <a:lnTo>
                  <a:pt x="1738040" y="1574272"/>
                </a:lnTo>
                <a:lnTo>
                  <a:pt x="2017816" y="1853827"/>
                </a:lnTo>
                <a:lnTo>
                  <a:pt x="2017816" y="801292"/>
                </a:lnTo>
                <a:lnTo>
                  <a:pt x="2018133" y="794311"/>
                </a:lnTo>
                <a:lnTo>
                  <a:pt x="2018451" y="787330"/>
                </a:lnTo>
                <a:lnTo>
                  <a:pt x="2019404" y="780349"/>
                </a:lnTo>
                <a:lnTo>
                  <a:pt x="2020674" y="773685"/>
                </a:lnTo>
                <a:lnTo>
                  <a:pt x="2021944" y="767021"/>
                </a:lnTo>
                <a:lnTo>
                  <a:pt x="2024167" y="760992"/>
                </a:lnTo>
                <a:lnTo>
                  <a:pt x="2026073" y="754646"/>
                </a:lnTo>
                <a:lnTo>
                  <a:pt x="2028613" y="748300"/>
                </a:lnTo>
                <a:lnTo>
                  <a:pt x="2031471" y="742271"/>
                </a:lnTo>
                <a:lnTo>
                  <a:pt x="2034329" y="736559"/>
                </a:lnTo>
                <a:lnTo>
                  <a:pt x="2037823" y="730530"/>
                </a:lnTo>
                <a:lnTo>
                  <a:pt x="2040998" y="724819"/>
                </a:lnTo>
                <a:lnTo>
                  <a:pt x="2045127" y="719741"/>
                </a:lnTo>
                <a:lnTo>
                  <a:pt x="2048937" y="714347"/>
                </a:lnTo>
                <a:lnTo>
                  <a:pt x="2053383" y="709587"/>
                </a:lnTo>
                <a:lnTo>
                  <a:pt x="2057829" y="704828"/>
                </a:lnTo>
                <a:lnTo>
                  <a:pt x="2062275" y="700702"/>
                </a:lnTo>
                <a:lnTo>
                  <a:pt x="2067674" y="695943"/>
                </a:lnTo>
                <a:lnTo>
                  <a:pt x="2072437" y="692135"/>
                </a:lnTo>
                <a:lnTo>
                  <a:pt x="2078154" y="688327"/>
                </a:lnTo>
                <a:lnTo>
                  <a:pt x="2083552" y="684519"/>
                </a:lnTo>
                <a:lnTo>
                  <a:pt x="2089268" y="681346"/>
                </a:lnTo>
                <a:lnTo>
                  <a:pt x="2095302" y="678173"/>
                </a:lnTo>
                <a:lnTo>
                  <a:pt x="2101018" y="675952"/>
                </a:lnTo>
                <a:lnTo>
                  <a:pt x="2107370" y="673413"/>
                </a:lnTo>
                <a:lnTo>
                  <a:pt x="2113721" y="670875"/>
                </a:lnTo>
                <a:lnTo>
                  <a:pt x="2120390" y="669288"/>
                </a:lnTo>
                <a:lnTo>
                  <a:pt x="2127059" y="667702"/>
                </a:lnTo>
                <a:lnTo>
                  <a:pt x="2133728" y="666432"/>
                </a:lnTo>
                <a:lnTo>
                  <a:pt x="2140079" y="665798"/>
                </a:lnTo>
                <a:lnTo>
                  <a:pt x="2147065" y="665163"/>
                </a:lnTo>
                <a:close/>
                <a:moveTo>
                  <a:pt x="1426690" y="484188"/>
                </a:moveTo>
                <a:lnTo>
                  <a:pt x="1631151" y="484188"/>
                </a:lnTo>
                <a:lnTo>
                  <a:pt x="1634627" y="484505"/>
                </a:lnTo>
                <a:lnTo>
                  <a:pt x="1637787" y="484822"/>
                </a:lnTo>
                <a:lnTo>
                  <a:pt x="1640947" y="485773"/>
                </a:lnTo>
                <a:lnTo>
                  <a:pt x="1644107" y="486725"/>
                </a:lnTo>
                <a:lnTo>
                  <a:pt x="1646635" y="488310"/>
                </a:lnTo>
                <a:lnTo>
                  <a:pt x="1649479" y="489895"/>
                </a:lnTo>
                <a:lnTo>
                  <a:pt x="1652008" y="491798"/>
                </a:lnTo>
                <a:lnTo>
                  <a:pt x="1654536" y="493700"/>
                </a:lnTo>
                <a:lnTo>
                  <a:pt x="1656432" y="496237"/>
                </a:lnTo>
                <a:lnTo>
                  <a:pt x="1658328" y="498773"/>
                </a:lnTo>
                <a:lnTo>
                  <a:pt x="1659908" y="501310"/>
                </a:lnTo>
                <a:lnTo>
                  <a:pt x="1661488" y="504164"/>
                </a:lnTo>
                <a:lnTo>
                  <a:pt x="1662436" y="507334"/>
                </a:lnTo>
                <a:lnTo>
                  <a:pt x="1663068" y="510505"/>
                </a:lnTo>
                <a:lnTo>
                  <a:pt x="1663700" y="513676"/>
                </a:lnTo>
                <a:lnTo>
                  <a:pt x="1663700" y="517164"/>
                </a:lnTo>
                <a:lnTo>
                  <a:pt x="1663700" y="1389743"/>
                </a:lnTo>
                <a:lnTo>
                  <a:pt x="1663700" y="1393231"/>
                </a:lnTo>
                <a:lnTo>
                  <a:pt x="1663068" y="1396401"/>
                </a:lnTo>
                <a:lnTo>
                  <a:pt x="1662436" y="1399572"/>
                </a:lnTo>
                <a:lnTo>
                  <a:pt x="1661488" y="1402743"/>
                </a:lnTo>
                <a:lnTo>
                  <a:pt x="1659908" y="1405279"/>
                </a:lnTo>
                <a:lnTo>
                  <a:pt x="1658328" y="1408133"/>
                </a:lnTo>
                <a:lnTo>
                  <a:pt x="1656432" y="1410669"/>
                </a:lnTo>
                <a:lnTo>
                  <a:pt x="1654536" y="1413206"/>
                </a:lnTo>
                <a:lnTo>
                  <a:pt x="1652008" y="1415108"/>
                </a:lnTo>
                <a:lnTo>
                  <a:pt x="1649479" y="1417011"/>
                </a:lnTo>
                <a:lnTo>
                  <a:pt x="1646635" y="1418596"/>
                </a:lnTo>
                <a:lnTo>
                  <a:pt x="1644107" y="1420182"/>
                </a:lnTo>
                <a:lnTo>
                  <a:pt x="1640947" y="1421133"/>
                </a:lnTo>
                <a:lnTo>
                  <a:pt x="1637787" y="1421767"/>
                </a:lnTo>
                <a:lnTo>
                  <a:pt x="1634627" y="1422401"/>
                </a:lnTo>
                <a:lnTo>
                  <a:pt x="1631151" y="1422401"/>
                </a:lnTo>
                <a:lnTo>
                  <a:pt x="1426690" y="1422401"/>
                </a:lnTo>
                <a:lnTo>
                  <a:pt x="1423214" y="1422401"/>
                </a:lnTo>
                <a:lnTo>
                  <a:pt x="1420054" y="1421767"/>
                </a:lnTo>
                <a:lnTo>
                  <a:pt x="1416894" y="1421133"/>
                </a:lnTo>
                <a:lnTo>
                  <a:pt x="1413734" y="1420182"/>
                </a:lnTo>
                <a:lnTo>
                  <a:pt x="1411206" y="1418596"/>
                </a:lnTo>
                <a:lnTo>
                  <a:pt x="1408362" y="1417011"/>
                </a:lnTo>
                <a:lnTo>
                  <a:pt x="1405834" y="1415108"/>
                </a:lnTo>
                <a:lnTo>
                  <a:pt x="1403622" y="1413206"/>
                </a:lnTo>
                <a:lnTo>
                  <a:pt x="1401409" y="1410669"/>
                </a:lnTo>
                <a:lnTo>
                  <a:pt x="1399513" y="1408133"/>
                </a:lnTo>
                <a:lnTo>
                  <a:pt x="1397933" y="1405279"/>
                </a:lnTo>
                <a:lnTo>
                  <a:pt x="1396669" y="1402743"/>
                </a:lnTo>
                <a:lnTo>
                  <a:pt x="1395405" y="1399572"/>
                </a:lnTo>
                <a:lnTo>
                  <a:pt x="1394457" y="1396401"/>
                </a:lnTo>
                <a:lnTo>
                  <a:pt x="1394141" y="1393231"/>
                </a:lnTo>
                <a:lnTo>
                  <a:pt x="1393825" y="1389743"/>
                </a:lnTo>
                <a:lnTo>
                  <a:pt x="1393825" y="517164"/>
                </a:lnTo>
                <a:lnTo>
                  <a:pt x="1394141" y="513676"/>
                </a:lnTo>
                <a:lnTo>
                  <a:pt x="1394457" y="510505"/>
                </a:lnTo>
                <a:lnTo>
                  <a:pt x="1395405" y="507334"/>
                </a:lnTo>
                <a:lnTo>
                  <a:pt x="1396669" y="504164"/>
                </a:lnTo>
                <a:lnTo>
                  <a:pt x="1397933" y="501310"/>
                </a:lnTo>
                <a:lnTo>
                  <a:pt x="1399513" y="498773"/>
                </a:lnTo>
                <a:lnTo>
                  <a:pt x="1401409" y="496237"/>
                </a:lnTo>
                <a:lnTo>
                  <a:pt x="1403622" y="493700"/>
                </a:lnTo>
                <a:lnTo>
                  <a:pt x="1405834" y="491798"/>
                </a:lnTo>
                <a:lnTo>
                  <a:pt x="1408362" y="489895"/>
                </a:lnTo>
                <a:lnTo>
                  <a:pt x="1411206" y="488310"/>
                </a:lnTo>
                <a:lnTo>
                  <a:pt x="1413734" y="486725"/>
                </a:lnTo>
                <a:lnTo>
                  <a:pt x="1416894" y="485773"/>
                </a:lnTo>
                <a:lnTo>
                  <a:pt x="1420054" y="484822"/>
                </a:lnTo>
                <a:lnTo>
                  <a:pt x="1423214" y="484505"/>
                </a:lnTo>
                <a:lnTo>
                  <a:pt x="1426690" y="484188"/>
                </a:lnTo>
                <a:close/>
                <a:moveTo>
                  <a:pt x="183794" y="0"/>
                </a:moveTo>
                <a:lnTo>
                  <a:pt x="193952" y="0"/>
                </a:lnTo>
                <a:lnTo>
                  <a:pt x="2827060" y="0"/>
                </a:lnTo>
                <a:lnTo>
                  <a:pt x="2837218" y="0"/>
                </a:lnTo>
                <a:lnTo>
                  <a:pt x="2847059" y="952"/>
                </a:lnTo>
                <a:lnTo>
                  <a:pt x="2856582" y="2539"/>
                </a:lnTo>
                <a:lnTo>
                  <a:pt x="2866105" y="4443"/>
                </a:lnTo>
                <a:lnTo>
                  <a:pt x="2875628" y="6982"/>
                </a:lnTo>
                <a:lnTo>
                  <a:pt x="2884516" y="10156"/>
                </a:lnTo>
                <a:lnTo>
                  <a:pt x="2893721" y="13964"/>
                </a:lnTo>
                <a:lnTo>
                  <a:pt x="2902292" y="17773"/>
                </a:lnTo>
                <a:lnTo>
                  <a:pt x="2911180" y="22851"/>
                </a:lnTo>
                <a:lnTo>
                  <a:pt x="2919433" y="27611"/>
                </a:lnTo>
                <a:lnTo>
                  <a:pt x="2927369" y="33324"/>
                </a:lnTo>
                <a:lnTo>
                  <a:pt x="2935623" y="39036"/>
                </a:lnTo>
                <a:lnTo>
                  <a:pt x="2942924" y="45384"/>
                </a:lnTo>
                <a:lnTo>
                  <a:pt x="2950225" y="52366"/>
                </a:lnTo>
                <a:lnTo>
                  <a:pt x="2957525" y="59665"/>
                </a:lnTo>
                <a:lnTo>
                  <a:pt x="2964192" y="67282"/>
                </a:lnTo>
                <a:lnTo>
                  <a:pt x="2970540" y="74899"/>
                </a:lnTo>
                <a:lnTo>
                  <a:pt x="2976571" y="83468"/>
                </a:lnTo>
                <a:lnTo>
                  <a:pt x="2982285" y="92037"/>
                </a:lnTo>
                <a:lnTo>
                  <a:pt x="2987682" y="101240"/>
                </a:lnTo>
                <a:lnTo>
                  <a:pt x="2992761" y="110444"/>
                </a:lnTo>
                <a:lnTo>
                  <a:pt x="2997522" y="119965"/>
                </a:lnTo>
                <a:lnTo>
                  <a:pt x="3001649" y="130121"/>
                </a:lnTo>
                <a:lnTo>
                  <a:pt x="3005458" y="140276"/>
                </a:lnTo>
                <a:lnTo>
                  <a:pt x="3008950" y="150749"/>
                </a:lnTo>
                <a:lnTo>
                  <a:pt x="3012124" y="161540"/>
                </a:lnTo>
                <a:lnTo>
                  <a:pt x="3014663" y="172330"/>
                </a:lnTo>
                <a:lnTo>
                  <a:pt x="3016885" y="183438"/>
                </a:lnTo>
                <a:lnTo>
                  <a:pt x="3018473" y="194546"/>
                </a:lnTo>
                <a:lnTo>
                  <a:pt x="3019742" y="205971"/>
                </a:lnTo>
                <a:lnTo>
                  <a:pt x="3020695" y="218031"/>
                </a:lnTo>
                <a:lnTo>
                  <a:pt x="3021012" y="229774"/>
                </a:lnTo>
                <a:lnTo>
                  <a:pt x="3021012" y="1276768"/>
                </a:lnTo>
                <a:lnTo>
                  <a:pt x="3013711" y="1272642"/>
                </a:lnTo>
                <a:lnTo>
                  <a:pt x="3006410" y="1268833"/>
                </a:lnTo>
                <a:lnTo>
                  <a:pt x="2999109" y="1265342"/>
                </a:lnTo>
                <a:lnTo>
                  <a:pt x="2991808" y="1262169"/>
                </a:lnTo>
                <a:lnTo>
                  <a:pt x="2983872" y="1258995"/>
                </a:lnTo>
                <a:lnTo>
                  <a:pt x="2976254" y="1256139"/>
                </a:lnTo>
                <a:lnTo>
                  <a:pt x="2968318" y="1253282"/>
                </a:lnTo>
                <a:lnTo>
                  <a:pt x="2960382" y="1251061"/>
                </a:lnTo>
                <a:lnTo>
                  <a:pt x="2952129" y="1248839"/>
                </a:lnTo>
                <a:lnTo>
                  <a:pt x="2944193" y="1247252"/>
                </a:lnTo>
                <a:lnTo>
                  <a:pt x="2935940" y="1245348"/>
                </a:lnTo>
                <a:lnTo>
                  <a:pt x="2927369" y="1244079"/>
                </a:lnTo>
                <a:lnTo>
                  <a:pt x="2919116" y="1242809"/>
                </a:lnTo>
                <a:lnTo>
                  <a:pt x="2910863" y="1242175"/>
                </a:lnTo>
                <a:lnTo>
                  <a:pt x="2901975" y="1241540"/>
                </a:lnTo>
                <a:lnTo>
                  <a:pt x="2893404" y="1241540"/>
                </a:lnTo>
                <a:lnTo>
                  <a:pt x="2646123" y="1213294"/>
                </a:lnTo>
                <a:lnTo>
                  <a:pt x="2646123" y="313876"/>
                </a:lnTo>
                <a:lnTo>
                  <a:pt x="374889" y="313876"/>
                </a:lnTo>
                <a:lnTo>
                  <a:pt x="374889" y="1959424"/>
                </a:lnTo>
                <a:lnTo>
                  <a:pt x="1610021" y="1959424"/>
                </a:lnTo>
                <a:lnTo>
                  <a:pt x="1923646" y="2273300"/>
                </a:lnTo>
                <a:lnTo>
                  <a:pt x="193952" y="2273300"/>
                </a:lnTo>
                <a:lnTo>
                  <a:pt x="183794" y="2273300"/>
                </a:lnTo>
                <a:lnTo>
                  <a:pt x="173953" y="2272348"/>
                </a:lnTo>
                <a:lnTo>
                  <a:pt x="164113" y="2270761"/>
                </a:lnTo>
                <a:lnTo>
                  <a:pt x="154908" y="2268857"/>
                </a:lnTo>
                <a:lnTo>
                  <a:pt x="145385" y="2266318"/>
                </a:lnTo>
                <a:lnTo>
                  <a:pt x="136496" y="2263144"/>
                </a:lnTo>
                <a:lnTo>
                  <a:pt x="127291" y="2259336"/>
                </a:lnTo>
                <a:lnTo>
                  <a:pt x="118720" y="2255528"/>
                </a:lnTo>
                <a:lnTo>
                  <a:pt x="109832" y="2250450"/>
                </a:lnTo>
                <a:lnTo>
                  <a:pt x="101579" y="2245689"/>
                </a:lnTo>
                <a:lnTo>
                  <a:pt x="93326" y="2240294"/>
                </a:lnTo>
                <a:lnTo>
                  <a:pt x="85390" y="2234264"/>
                </a:lnTo>
                <a:lnTo>
                  <a:pt x="77771" y="2227917"/>
                </a:lnTo>
                <a:lnTo>
                  <a:pt x="70470" y="2220935"/>
                </a:lnTo>
                <a:lnTo>
                  <a:pt x="63487" y="2213635"/>
                </a:lnTo>
                <a:lnTo>
                  <a:pt x="56821" y="2206018"/>
                </a:lnTo>
                <a:lnTo>
                  <a:pt x="50472" y="2198402"/>
                </a:lnTo>
                <a:lnTo>
                  <a:pt x="44441" y="2189833"/>
                </a:lnTo>
                <a:lnTo>
                  <a:pt x="38727" y="2181264"/>
                </a:lnTo>
                <a:lnTo>
                  <a:pt x="33013" y="2172060"/>
                </a:lnTo>
                <a:lnTo>
                  <a:pt x="28252" y="2162856"/>
                </a:lnTo>
                <a:lnTo>
                  <a:pt x="23490" y="2153335"/>
                </a:lnTo>
                <a:lnTo>
                  <a:pt x="19364" y="2143180"/>
                </a:lnTo>
                <a:lnTo>
                  <a:pt x="15237" y="2133024"/>
                </a:lnTo>
                <a:lnTo>
                  <a:pt x="11745" y="2122551"/>
                </a:lnTo>
                <a:lnTo>
                  <a:pt x="8888" y="2112078"/>
                </a:lnTo>
                <a:lnTo>
                  <a:pt x="6349" y="2100970"/>
                </a:lnTo>
                <a:lnTo>
                  <a:pt x="3809" y="2089862"/>
                </a:lnTo>
                <a:lnTo>
                  <a:pt x="2540" y="2078754"/>
                </a:lnTo>
                <a:lnTo>
                  <a:pt x="952" y="2067329"/>
                </a:lnTo>
                <a:lnTo>
                  <a:pt x="318" y="2055269"/>
                </a:lnTo>
                <a:lnTo>
                  <a:pt x="0" y="2043844"/>
                </a:lnTo>
                <a:lnTo>
                  <a:pt x="0" y="229774"/>
                </a:lnTo>
                <a:lnTo>
                  <a:pt x="318" y="218031"/>
                </a:lnTo>
                <a:lnTo>
                  <a:pt x="952" y="205971"/>
                </a:lnTo>
                <a:lnTo>
                  <a:pt x="2540" y="194546"/>
                </a:lnTo>
                <a:lnTo>
                  <a:pt x="3809" y="183438"/>
                </a:lnTo>
                <a:lnTo>
                  <a:pt x="6349" y="172330"/>
                </a:lnTo>
                <a:lnTo>
                  <a:pt x="8888" y="161540"/>
                </a:lnTo>
                <a:lnTo>
                  <a:pt x="11745" y="150749"/>
                </a:lnTo>
                <a:lnTo>
                  <a:pt x="15237" y="140276"/>
                </a:lnTo>
                <a:lnTo>
                  <a:pt x="19364" y="130121"/>
                </a:lnTo>
                <a:lnTo>
                  <a:pt x="23490" y="119965"/>
                </a:lnTo>
                <a:lnTo>
                  <a:pt x="28252" y="110444"/>
                </a:lnTo>
                <a:lnTo>
                  <a:pt x="33013" y="101240"/>
                </a:lnTo>
                <a:lnTo>
                  <a:pt x="38727" y="92037"/>
                </a:lnTo>
                <a:lnTo>
                  <a:pt x="44441" y="83468"/>
                </a:lnTo>
                <a:lnTo>
                  <a:pt x="50472" y="74899"/>
                </a:lnTo>
                <a:lnTo>
                  <a:pt x="56821" y="67282"/>
                </a:lnTo>
                <a:lnTo>
                  <a:pt x="63487" y="59665"/>
                </a:lnTo>
                <a:lnTo>
                  <a:pt x="70470" y="52366"/>
                </a:lnTo>
                <a:lnTo>
                  <a:pt x="77771" y="45384"/>
                </a:lnTo>
                <a:lnTo>
                  <a:pt x="85390" y="39036"/>
                </a:lnTo>
                <a:lnTo>
                  <a:pt x="93326" y="33324"/>
                </a:lnTo>
                <a:lnTo>
                  <a:pt x="101579" y="27611"/>
                </a:lnTo>
                <a:lnTo>
                  <a:pt x="109832" y="22851"/>
                </a:lnTo>
                <a:lnTo>
                  <a:pt x="118720" y="17773"/>
                </a:lnTo>
                <a:lnTo>
                  <a:pt x="127291" y="13964"/>
                </a:lnTo>
                <a:lnTo>
                  <a:pt x="136496" y="10156"/>
                </a:lnTo>
                <a:lnTo>
                  <a:pt x="145385" y="6982"/>
                </a:lnTo>
                <a:lnTo>
                  <a:pt x="154908" y="4443"/>
                </a:lnTo>
                <a:lnTo>
                  <a:pt x="164113" y="2539"/>
                </a:lnTo>
                <a:lnTo>
                  <a:pt x="173953" y="952"/>
                </a:lnTo>
                <a:lnTo>
                  <a:pt x="183794" y="0"/>
                </a:lnTo>
                <a:close/>
              </a:path>
            </a:pathLst>
          </a:custGeom>
          <a:solidFill>
            <a:schemeClr val="bg1"/>
          </a:solidFill>
          <a:ln>
            <a:noFill/>
          </a:ln>
          <a:effectLst>
            <a:outerShdw blurRad="50800" dist="38100" dir="2700000" algn="tl" rotWithShape="0">
              <a:prstClr val="black">
                <a:alpha val="40000"/>
              </a:prstClr>
            </a:outerShdw>
          </a:effectLst>
        </p:spPr>
        <p:txBody>
          <a:bodyPr anchor="ctr">
            <a:scene3d>
              <a:camera prst="orthographicFront"/>
              <a:lightRig rig="threePt" dir="t"/>
            </a:scene3d>
            <a:sp3d>
              <a:contourClr>
                <a:srgbClr val="FFFFFF"/>
              </a:contourClr>
            </a:sp3d>
          </a:bodyPr>
          <a:lstStyle/>
          <a:p>
            <a:pPr algn="ctr">
              <a:defRPr/>
            </a:pPr>
            <a:endParaRPr lang="zh-CN" altLang="en-US">
              <a:solidFill>
                <a:schemeClr val="bg1"/>
              </a:solidFill>
              <a:latin typeface="微软雅黑" panose="020B0503020204020204" pitchFamily="34" charset="-122"/>
              <a:ea typeface="微软雅黑" panose="020B0503020204020204" pitchFamily="34" charset="-122"/>
            </a:endParaRPr>
          </a:p>
        </p:txBody>
      </p:sp>
      <p:sp>
        <p:nvSpPr>
          <p:cNvPr id="10" name="object 4"/>
          <p:cNvSpPr txBox="1"/>
          <p:nvPr/>
        </p:nvSpPr>
        <p:spPr>
          <a:xfrm>
            <a:off x="8028384" y="0"/>
            <a:ext cx="1087755" cy="292100"/>
          </a:xfrm>
          <a:prstGeom prst="rect">
            <a:avLst/>
          </a:prstGeom>
        </p:spPr>
        <p:txBody>
          <a:bodyPr vert="horz" wrap="square" lIns="0" tIns="12065" rIns="0" bIns="0" rtlCol="0">
            <a:spAutoFit/>
          </a:bodyPr>
          <a:lstStyle/>
          <a:p>
            <a:pPr marL="12700">
              <a:lnSpc>
                <a:spcPct val="100000"/>
              </a:lnSpc>
              <a:spcBef>
                <a:spcPts val="95"/>
              </a:spcBef>
            </a:pPr>
            <a:r>
              <a:rPr sz="1750" b="1" spc="-60" dirty="0">
                <a:solidFill>
                  <a:srgbClr val="F39700"/>
                </a:solidFill>
                <a:latin typeface="Cambria"/>
                <a:cs typeface="Cambria"/>
              </a:rPr>
              <a:t>ESG</a:t>
            </a:r>
            <a:r>
              <a:rPr sz="1750" b="1" spc="-75" dirty="0">
                <a:solidFill>
                  <a:srgbClr val="F39700"/>
                </a:solidFill>
                <a:latin typeface="Cambria"/>
                <a:cs typeface="Cambria"/>
              </a:rPr>
              <a:t> </a:t>
            </a:r>
            <a:r>
              <a:rPr sz="1750" b="1" spc="-80" dirty="0">
                <a:solidFill>
                  <a:srgbClr val="F39700"/>
                </a:solidFill>
                <a:latin typeface="Cambria"/>
                <a:cs typeface="Cambria"/>
              </a:rPr>
              <a:t>Report</a:t>
            </a:r>
            <a:endParaRPr sz="1750" dirty="0">
              <a:latin typeface="Cambria"/>
              <a:cs typeface="Cambria"/>
            </a:endParaRPr>
          </a:p>
        </p:txBody>
      </p:sp>
      <p:sp>
        <p:nvSpPr>
          <p:cNvPr id="70" name="TextBox 69"/>
          <p:cNvSpPr txBox="1"/>
          <p:nvPr/>
        </p:nvSpPr>
        <p:spPr>
          <a:xfrm>
            <a:off x="436172" y="1130796"/>
            <a:ext cx="2551651" cy="1200329"/>
          </a:xfrm>
          <a:prstGeom prst="rect">
            <a:avLst/>
          </a:prstGeom>
          <a:noFill/>
        </p:spPr>
        <p:txBody>
          <a:bodyPr wrap="square" rtlCol="0">
            <a:spAutoFit/>
          </a:bodyPr>
          <a:lstStyle/>
          <a:p>
            <a:r>
              <a:rPr lang="zh-CN" altLang="en-US" sz="1200" dirty="0">
                <a:solidFill>
                  <a:srgbClr val="0000FF"/>
                </a:solidFill>
              </a:rPr>
              <a:t>東莞琦聯電子有限公司通過對有害物質的管理，每年依要求進行消減計劃的更新，截止在</a:t>
            </a:r>
            <a:r>
              <a:rPr lang="en-US" altLang="zh-CN" sz="1200" dirty="0">
                <a:solidFill>
                  <a:srgbClr val="0000FF"/>
                </a:solidFill>
              </a:rPr>
              <a:t>2024</a:t>
            </a:r>
            <a:r>
              <a:rPr lang="zh-CN" altLang="en-US" sz="1200" dirty="0">
                <a:solidFill>
                  <a:srgbClr val="0000FF"/>
                </a:solidFill>
              </a:rPr>
              <a:t>年</a:t>
            </a:r>
            <a:r>
              <a:rPr lang="en-US" altLang="zh-CN" sz="1200" dirty="0">
                <a:solidFill>
                  <a:srgbClr val="0000FF"/>
                </a:solidFill>
              </a:rPr>
              <a:t>11</a:t>
            </a:r>
            <a:r>
              <a:rPr lang="zh-CN" altLang="en-US" sz="1200" dirty="0">
                <a:solidFill>
                  <a:srgbClr val="0000FF"/>
                </a:solidFill>
              </a:rPr>
              <a:t>月</a:t>
            </a:r>
            <a:r>
              <a:rPr lang="en-US" altLang="zh-CN" sz="1200" dirty="0">
                <a:solidFill>
                  <a:srgbClr val="0000FF"/>
                </a:solidFill>
              </a:rPr>
              <a:t>7</a:t>
            </a:r>
            <a:r>
              <a:rPr lang="zh-CN" altLang="en-US" sz="1200" dirty="0">
                <a:solidFill>
                  <a:srgbClr val="0000FF"/>
                </a:solidFill>
              </a:rPr>
              <a:t>日，</a:t>
            </a:r>
            <a:r>
              <a:rPr lang="en-US" altLang="zh-CN" sz="1200" dirty="0">
                <a:solidFill>
                  <a:srgbClr val="0000FF"/>
                </a:solidFill>
              </a:rPr>
              <a:t>ECHAC</a:t>
            </a:r>
            <a:r>
              <a:rPr lang="zh-CN" altLang="en-US" sz="1200" dirty="0">
                <a:solidFill>
                  <a:srgbClr val="0000FF"/>
                </a:solidFill>
              </a:rPr>
              <a:t>發布</a:t>
            </a:r>
            <a:r>
              <a:rPr lang="en-US" altLang="zh-CN" sz="1200" dirty="0">
                <a:solidFill>
                  <a:srgbClr val="0000FF"/>
                </a:solidFill>
              </a:rPr>
              <a:t>SVHC</a:t>
            </a:r>
            <a:r>
              <a:rPr lang="zh-CN" altLang="en-US" sz="1200" dirty="0">
                <a:solidFill>
                  <a:srgbClr val="0000FF"/>
                </a:solidFill>
              </a:rPr>
              <a:t>最新清單，累計管控達</a:t>
            </a:r>
            <a:r>
              <a:rPr lang="en-US" altLang="zh-CN" sz="1200" dirty="0">
                <a:solidFill>
                  <a:srgbClr val="0000FF"/>
                </a:solidFill>
              </a:rPr>
              <a:t>242</a:t>
            </a:r>
            <a:r>
              <a:rPr lang="zh-CN" altLang="en-US" sz="1200" dirty="0">
                <a:solidFill>
                  <a:srgbClr val="0000FF"/>
                </a:solidFill>
              </a:rPr>
              <a:t>項，公司在有害物質的管控過程中完成符合要求。</a:t>
            </a:r>
          </a:p>
        </p:txBody>
      </p:sp>
      <p:sp>
        <p:nvSpPr>
          <p:cNvPr id="71" name="object 27"/>
          <p:cNvSpPr txBox="1"/>
          <p:nvPr/>
        </p:nvSpPr>
        <p:spPr>
          <a:xfrm>
            <a:off x="683568" y="731876"/>
            <a:ext cx="1710689" cy="197490"/>
          </a:xfrm>
          <a:prstGeom prst="rect">
            <a:avLst/>
          </a:prstGeom>
        </p:spPr>
        <p:txBody>
          <a:bodyPr vert="horz" wrap="square" lIns="0" tIns="12700" rIns="0" bIns="0" rtlCol="0">
            <a:spAutoFit/>
          </a:bodyPr>
          <a:lstStyle/>
          <a:p>
            <a:pPr marL="12700">
              <a:lnSpc>
                <a:spcPct val="100000"/>
              </a:lnSpc>
              <a:spcBef>
                <a:spcPts val="100"/>
              </a:spcBef>
            </a:pPr>
            <a:r>
              <a:rPr lang="zh-CN" altLang="en-US" sz="1200" b="1" spc="5" dirty="0">
                <a:solidFill>
                  <a:srgbClr val="D3942D"/>
                </a:solidFill>
                <a:latin typeface="DengXian"/>
                <a:cs typeface="DengXian"/>
              </a:rPr>
              <a:t>原材料有害物質消減</a:t>
            </a:r>
            <a:endParaRPr sz="1200" dirty="0">
              <a:solidFill>
                <a:srgbClr val="D3942D"/>
              </a:solidFill>
              <a:latin typeface="DengXian"/>
              <a:cs typeface="DengXian"/>
            </a:endParaRPr>
          </a:p>
        </p:txBody>
      </p:sp>
      <p:pic>
        <p:nvPicPr>
          <p:cNvPr id="8" name="图片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799" y="2498948"/>
            <a:ext cx="2302396" cy="2302396"/>
          </a:xfrm>
          <a:prstGeom prst="rect">
            <a:avLst/>
          </a:prstGeom>
        </p:spPr>
      </p:pic>
      <p:pic>
        <p:nvPicPr>
          <p:cNvPr id="430" name="图片 429"/>
          <p:cNvPicPr>
            <a:picLocks noChangeAspect="1" noChangeArrowheads="1"/>
            <a:extLst>
              <a:ext uri="{84589F7E-364E-4C9E-8A38-B11213B215E9}">
                <a14:cameraTool xmlns:a14="http://schemas.microsoft.com/office/drawing/2010/main" cellRange="$A$1:$G$32"/>
              </a:ext>
            </a:extLst>
          </p:cNvPicPr>
          <p:nvPr/>
        </p:nvPicPr>
        <p:blipFill>
          <a:blip r:embed="rId4"/>
          <a:srcRect/>
          <a:stretch>
            <a:fillRect/>
          </a:stretch>
        </p:blipFill>
        <p:spPr bwMode="auto">
          <a:xfrm>
            <a:off x="3707904" y="621741"/>
            <a:ext cx="4968552" cy="4181252"/>
          </a:xfrm>
          <a:prstGeom prst="rect">
            <a:avLst/>
          </a:prstGeom>
          <a:solidFill>
            <a:schemeClr val="accent2"/>
          </a:solidFill>
        </p:spPr>
      </p:pic>
      <p:sp>
        <p:nvSpPr>
          <p:cNvPr id="427" name="Freeform 360"/>
          <p:cNvSpPr>
            <a:spLocks/>
          </p:cNvSpPr>
          <p:nvPr/>
        </p:nvSpPr>
        <p:spPr bwMode="auto">
          <a:xfrm>
            <a:off x="5508104" y="3779817"/>
            <a:ext cx="573088" cy="720725"/>
          </a:xfrm>
          <a:custGeom>
            <a:avLst/>
            <a:gdLst>
              <a:gd name="T0" fmla="*/ 0 w 361"/>
              <a:gd name="T1" fmla="*/ 0 h 454"/>
              <a:gd name="T2" fmla="*/ 361 w 361"/>
              <a:gd name="T3" fmla="*/ 0 h 454"/>
              <a:gd name="T4" fmla="*/ 361 w 361"/>
              <a:gd name="T5" fmla="*/ 324 h 454"/>
              <a:gd name="T6" fmla="*/ 227 w 361"/>
              <a:gd name="T7" fmla="*/ 324 h 454"/>
              <a:gd name="T8" fmla="*/ 227 w 361"/>
              <a:gd name="T9" fmla="*/ 394 h 454"/>
              <a:gd name="T10" fmla="*/ 272 w 361"/>
              <a:gd name="T11" fmla="*/ 394 h 454"/>
              <a:gd name="T12" fmla="*/ 181 w 361"/>
              <a:gd name="T13" fmla="*/ 454 h 454"/>
              <a:gd name="T14" fmla="*/ 89 w 361"/>
              <a:gd name="T15" fmla="*/ 394 h 454"/>
              <a:gd name="T16" fmla="*/ 135 w 361"/>
              <a:gd name="T17" fmla="*/ 394 h 454"/>
              <a:gd name="T18" fmla="*/ 135 w 361"/>
              <a:gd name="T19" fmla="*/ 324 h 454"/>
              <a:gd name="T20" fmla="*/ 0 w 361"/>
              <a:gd name="T21" fmla="*/ 324 h 454"/>
              <a:gd name="T22" fmla="*/ 0 w 361"/>
              <a:gd name="T23"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1" h="454">
                <a:moveTo>
                  <a:pt x="0" y="0"/>
                </a:moveTo>
                <a:lnTo>
                  <a:pt x="361" y="0"/>
                </a:lnTo>
                <a:lnTo>
                  <a:pt x="361" y="324"/>
                </a:lnTo>
                <a:lnTo>
                  <a:pt x="227" y="324"/>
                </a:lnTo>
                <a:lnTo>
                  <a:pt x="227" y="394"/>
                </a:lnTo>
                <a:lnTo>
                  <a:pt x="272" y="394"/>
                </a:lnTo>
                <a:lnTo>
                  <a:pt x="181" y="454"/>
                </a:lnTo>
                <a:lnTo>
                  <a:pt x="89" y="394"/>
                </a:lnTo>
                <a:lnTo>
                  <a:pt x="135" y="394"/>
                </a:lnTo>
                <a:lnTo>
                  <a:pt x="135" y="324"/>
                </a:lnTo>
                <a:lnTo>
                  <a:pt x="0" y="324"/>
                </a:lnTo>
                <a:lnTo>
                  <a:pt x="0" y="0"/>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rtl="1"/>
            <a:r>
              <a:rPr lang="en-US" altLang="zh-TW" sz="500" dirty="0"/>
              <a:t>2023</a:t>
            </a:r>
            <a:r>
              <a:rPr lang="zh-CN" altLang="zh-TW" sz="500" dirty="0"/>
              <a:t>年</a:t>
            </a:r>
            <a:r>
              <a:rPr lang="en-US" altLang="zh-CN" sz="500" dirty="0"/>
              <a:t>1</a:t>
            </a:r>
            <a:r>
              <a:rPr lang="zh-CN" altLang="zh-TW" sz="500" dirty="0"/>
              <a:t>月</a:t>
            </a:r>
            <a:r>
              <a:rPr lang="en-US" altLang="zh-CN" sz="500" dirty="0"/>
              <a:t>7</a:t>
            </a:r>
            <a:r>
              <a:rPr lang="zh-CN" altLang="zh-TW" sz="500" dirty="0"/>
              <a:t>日，</a:t>
            </a:r>
            <a:r>
              <a:rPr lang="en-US" altLang="zh-TW" sz="500" dirty="0"/>
              <a:t>ECHA</a:t>
            </a:r>
            <a:r>
              <a:rPr lang="zh-CN" altLang="zh-TW" sz="500" dirty="0"/>
              <a:t>發布第</a:t>
            </a:r>
            <a:r>
              <a:rPr lang="en-US" altLang="zh-CN" sz="500" dirty="0"/>
              <a:t>28</a:t>
            </a:r>
            <a:r>
              <a:rPr lang="zh-CN" altLang="zh-TW" sz="500" dirty="0"/>
              <a:t>批</a:t>
            </a:r>
            <a:r>
              <a:rPr lang="en-US" altLang="zh-TW" sz="500" dirty="0"/>
              <a:t>SVHC</a:t>
            </a:r>
            <a:r>
              <a:rPr lang="zh-CN" altLang="zh-TW" sz="500" dirty="0"/>
              <a:t>清单（</a:t>
            </a:r>
            <a:r>
              <a:rPr lang="en-US" altLang="zh-CN" sz="500" dirty="0"/>
              <a:t>9</a:t>
            </a:r>
            <a:r>
              <a:rPr lang="zh-CN" altLang="zh-TW" sz="500" dirty="0"/>
              <a:t>項），共计</a:t>
            </a:r>
            <a:r>
              <a:rPr lang="en-US" altLang="zh-TW" sz="500" dirty="0"/>
              <a:t>233</a:t>
            </a:r>
            <a:r>
              <a:rPr lang="zh-CN" altLang="zh-TW" sz="500" dirty="0"/>
              <a:t>項</a:t>
            </a:r>
            <a:r>
              <a:rPr lang="zh-CN" altLang="en-US" sz="500" dirty="0"/>
              <a:t>。</a:t>
            </a:r>
            <a:endParaRPr lang="zh-TW" altLang="zh-TW" sz="500" dirty="0"/>
          </a:p>
        </p:txBody>
      </p:sp>
      <p:sp>
        <p:nvSpPr>
          <p:cNvPr id="428" name="Rectangle 381"/>
          <p:cNvSpPr>
            <a:spLocks noChangeArrowheads="1"/>
          </p:cNvSpPr>
          <p:nvPr/>
        </p:nvSpPr>
        <p:spPr bwMode="auto">
          <a:xfrm>
            <a:off x="5690666" y="4677492"/>
            <a:ext cx="20839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202</a:t>
            </a:r>
            <a:r>
              <a:rPr kumimoji="0" lang="en-US"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3</a:t>
            </a:r>
            <a:r>
              <a:rPr kumimoji="0" lang="zh-CN"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.0</a:t>
            </a:r>
            <a:r>
              <a:rPr kumimoji="0" lang="en-US"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1</a:t>
            </a:r>
            <a:endParaRPr kumimoji="0" lang="zh-CN" altLang="zh-CN" sz="1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429" name="Line 382"/>
          <p:cNvSpPr>
            <a:spLocks noChangeShapeType="1"/>
          </p:cNvSpPr>
          <p:nvPr/>
        </p:nvSpPr>
        <p:spPr bwMode="auto">
          <a:xfrm flipH="1">
            <a:off x="5793059" y="4486896"/>
            <a:ext cx="1588" cy="190596"/>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15" name="Freeform 360"/>
          <p:cNvSpPr>
            <a:spLocks/>
          </p:cNvSpPr>
          <p:nvPr/>
        </p:nvSpPr>
        <p:spPr bwMode="auto">
          <a:xfrm>
            <a:off x="6101545" y="3772496"/>
            <a:ext cx="573088" cy="720725"/>
          </a:xfrm>
          <a:custGeom>
            <a:avLst/>
            <a:gdLst>
              <a:gd name="T0" fmla="*/ 0 w 361"/>
              <a:gd name="T1" fmla="*/ 0 h 454"/>
              <a:gd name="T2" fmla="*/ 361 w 361"/>
              <a:gd name="T3" fmla="*/ 0 h 454"/>
              <a:gd name="T4" fmla="*/ 361 w 361"/>
              <a:gd name="T5" fmla="*/ 324 h 454"/>
              <a:gd name="T6" fmla="*/ 227 w 361"/>
              <a:gd name="T7" fmla="*/ 324 h 454"/>
              <a:gd name="T8" fmla="*/ 227 w 361"/>
              <a:gd name="T9" fmla="*/ 394 h 454"/>
              <a:gd name="T10" fmla="*/ 272 w 361"/>
              <a:gd name="T11" fmla="*/ 394 h 454"/>
              <a:gd name="T12" fmla="*/ 181 w 361"/>
              <a:gd name="T13" fmla="*/ 454 h 454"/>
              <a:gd name="T14" fmla="*/ 89 w 361"/>
              <a:gd name="T15" fmla="*/ 394 h 454"/>
              <a:gd name="T16" fmla="*/ 135 w 361"/>
              <a:gd name="T17" fmla="*/ 394 h 454"/>
              <a:gd name="T18" fmla="*/ 135 w 361"/>
              <a:gd name="T19" fmla="*/ 324 h 454"/>
              <a:gd name="T20" fmla="*/ 0 w 361"/>
              <a:gd name="T21" fmla="*/ 324 h 454"/>
              <a:gd name="T22" fmla="*/ 0 w 361"/>
              <a:gd name="T23"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1" h="454">
                <a:moveTo>
                  <a:pt x="0" y="0"/>
                </a:moveTo>
                <a:lnTo>
                  <a:pt x="361" y="0"/>
                </a:lnTo>
                <a:lnTo>
                  <a:pt x="361" y="324"/>
                </a:lnTo>
                <a:lnTo>
                  <a:pt x="227" y="324"/>
                </a:lnTo>
                <a:lnTo>
                  <a:pt x="227" y="394"/>
                </a:lnTo>
                <a:lnTo>
                  <a:pt x="272" y="394"/>
                </a:lnTo>
                <a:lnTo>
                  <a:pt x="181" y="454"/>
                </a:lnTo>
                <a:lnTo>
                  <a:pt x="89" y="394"/>
                </a:lnTo>
                <a:lnTo>
                  <a:pt x="135" y="394"/>
                </a:lnTo>
                <a:lnTo>
                  <a:pt x="135" y="324"/>
                </a:lnTo>
                <a:lnTo>
                  <a:pt x="0" y="324"/>
                </a:lnTo>
                <a:lnTo>
                  <a:pt x="0" y="0"/>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rtl="1"/>
            <a:r>
              <a:rPr lang="en-US" altLang="zh-TW" sz="500" dirty="0"/>
              <a:t>2023</a:t>
            </a:r>
            <a:r>
              <a:rPr lang="zh-CN" altLang="zh-TW" sz="500" dirty="0"/>
              <a:t>年</a:t>
            </a:r>
            <a:r>
              <a:rPr lang="en-US" altLang="zh-CN" sz="500" dirty="0"/>
              <a:t>6</a:t>
            </a:r>
            <a:r>
              <a:rPr lang="zh-CN" altLang="zh-TW" sz="500" dirty="0"/>
              <a:t>月</a:t>
            </a:r>
            <a:r>
              <a:rPr lang="en-US" altLang="zh-CN" sz="500" dirty="0"/>
              <a:t>14</a:t>
            </a:r>
            <a:r>
              <a:rPr lang="zh-CN" altLang="zh-TW" sz="500" dirty="0"/>
              <a:t>日，</a:t>
            </a:r>
            <a:r>
              <a:rPr lang="en-US" altLang="zh-TW" sz="500" dirty="0"/>
              <a:t>ECHA</a:t>
            </a:r>
            <a:r>
              <a:rPr lang="zh-CN" altLang="zh-TW" sz="500" dirty="0"/>
              <a:t>發布第</a:t>
            </a:r>
            <a:r>
              <a:rPr lang="en-US" altLang="zh-CN" sz="500" dirty="0"/>
              <a:t>29</a:t>
            </a:r>
            <a:r>
              <a:rPr lang="zh-CN" altLang="zh-TW" sz="500" dirty="0"/>
              <a:t>批</a:t>
            </a:r>
            <a:r>
              <a:rPr lang="en-US" altLang="zh-TW" sz="500" dirty="0"/>
              <a:t>SVHC</a:t>
            </a:r>
            <a:r>
              <a:rPr lang="zh-CN" altLang="zh-TW" sz="500" dirty="0"/>
              <a:t>清单（</a:t>
            </a:r>
            <a:r>
              <a:rPr lang="en-US" altLang="zh-CN" sz="500" dirty="0"/>
              <a:t>2</a:t>
            </a:r>
            <a:r>
              <a:rPr lang="zh-CN" altLang="zh-TW" sz="500" dirty="0"/>
              <a:t>項），共计</a:t>
            </a:r>
            <a:r>
              <a:rPr lang="en-US" altLang="zh-TW" sz="500" dirty="0"/>
              <a:t>235</a:t>
            </a:r>
            <a:r>
              <a:rPr lang="zh-CN" altLang="zh-TW" sz="500" dirty="0"/>
              <a:t>項</a:t>
            </a:r>
            <a:r>
              <a:rPr lang="zh-CN" altLang="en-US" sz="500" dirty="0"/>
              <a:t>。</a:t>
            </a:r>
            <a:endParaRPr lang="zh-TW" altLang="zh-TW" sz="500" dirty="0"/>
          </a:p>
        </p:txBody>
      </p:sp>
      <p:sp>
        <p:nvSpPr>
          <p:cNvPr id="16" name="Freeform 360"/>
          <p:cNvSpPr>
            <a:spLocks/>
          </p:cNvSpPr>
          <p:nvPr/>
        </p:nvSpPr>
        <p:spPr bwMode="auto">
          <a:xfrm>
            <a:off x="6698412" y="3772496"/>
            <a:ext cx="573088" cy="720725"/>
          </a:xfrm>
          <a:custGeom>
            <a:avLst/>
            <a:gdLst>
              <a:gd name="T0" fmla="*/ 0 w 361"/>
              <a:gd name="T1" fmla="*/ 0 h 454"/>
              <a:gd name="T2" fmla="*/ 361 w 361"/>
              <a:gd name="T3" fmla="*/ 0 h 454"/>
              <a:gd name="T4" fmla="*/ 361 w 361"/>
              <a:gd name="T5" fmla="*/ 324 h 454"/>
              <a:gd name="T6" fmla="*/ 227 w 361"/>
              <a:gd name="T7" fmla="*/ 324 h 454"/>
              <a:gd name="T8" fmla="*/ 227 w 361"/>
              <a:gd name="T9" fmla="*/ 394 h 454"/>
              <a:gd name="T10" fmla="*/ 272 w 361"/>
              <a:gd name="T11" fmla="*/ 394 h 454"/>
              <a:gd name="T12" fmla="*/ 181 w 361"/>
              <a:gd name="T13" fmla="*/ 454 h 454"/>
              <a:gd name="T14" fmla="*/ 89 w 361"/>
              <a:gd name="T15" fmla="*/ 394 h 454"/>
              <a:gd name="T16" fmla="*/ 135 w 361"/>
              <a:gd name="T17" fmla="*/ 394 h 454"/>
              <a:gd name="T18" fmla="*/ 135 w 361"/>
              <a:gd name="T19" fmla="*/ 324 h 454"/>
              <a:gd name="T20" fmla="*/ 0 w 361"/>
              <a:gd name="T21" fmla="*/ 324 h 454"/>
              <a:gd name="T22" fmla="*/ 0 w 361"/>
              <a:gd name="T23"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1" h="454">
                <a:moveTo>
                  <a:pt x="0" y="0"/>
                </a:moveTo>
                <a:lnTo>
                  <a:pt x="361" y="0"/>
                </a:lnTo>
                <a:lnTo>
                  <a:pt x="361" y="324"/>
                </a:lnTo>
                <a:lnTo>
                  <a:pt x="227" y="324"/>
                </a:lnTo>
                <a:lnTo>
                  <a:pt x="227" y="394"/>
                </a:lnTo>
                <a:lnTo>
                  <a:pt x="272" y="394"/>
                </a:lnTo>
                <a:lnTo>
                  <a:pt x="181" y="454"/>
                </a:lnTo>
                <a:lnTo>
                  <a:pt x="89" y="394"/>
                </a:lnTo>
                <a:lnTo>
                  <a:pt x="135" y="394"/>
                </a:lnTo>
                <a:lnTo>
                  <a:pt x="135" y="324"/>
                </a:lnTo>
                <a:lnTo>
                  <a:pt x="0" y="324"/>
                </a:lnTo>
                <a:lnTo>
                  <a:pt x="0" y="0"/>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rtl="1"/>
            <a:r>
              <a:rPr lang="en-US" altLang="zh-TW" sz="500" dirty="0"/>
              <a:t>2024</a:t>
            </a:r>
            <a:r>
              <a:rPr lang="zh-CN" altLang="zh-TW" sz="500" dirty="0"/>
              <a:t>年</a:t>
            </a:r>
            <a:r>
              <a:rPr lang="en-US" altLang="zh-CN" sz="500" dirty="0"/>
              <a:t>1</a:t>
            </a:r>
            <a:r>
              <a:rPr lang="zh-CN" altLang="zh-TW" sz="500" dirty="0"/>
              <a:t>月</a:t>
            </a:r>
            <a:r>
              <a:rPr lang="en-US" altLang="zh-CN" sz="500" dirty="0"/>
              <a:t>5</a:t>
            </a:r>
            <a:r>
              <a:rPr lang="zh-CN" altLang="zh-TW" sz="500" dirty="0"/>
              <a:t>日，</a:t>
            </a:r>
            <a:r>
              <a:rPr lang="en-US" altLang="zh-TW" sz="500" dirty="0"/>
              <a:t>ECHA</a:t>
            </a:r>
            <a:r>
              <a:rPr lang="zh-CN" altLang="zh-TW" sz="500" dirty="0"/>
              <a:t>發布第</a:t>
            </a:r>
            <a:r>
              <a:rPr lang="en-US" altLang="zh-CN" sz="500" dirty="0"/>
              <a:t>30</a:t>
            </a:r>
            <a:r>
              <a:rPr lang="zh-CN" altLang="zh-TW" sz="500" dirty="0"/>
              <a:t>批</a:t>
            </a:r>
            <a:r>
              <a:rPr lang="en-US" altLang="zh-TW" sz="500" dirty="0"/>
              <a:t>SVHC</a:t>
            </a:r>
            <a:r>
              <a:rPr lang="zh-CN" altLang="zh-TW" sz="500" dirty="0"/>
              <a:t>清单（</a:t>
            </a:r>
            <a:r>
              <a:rPr lang="en-US" altLang="zh-CN" sz="500" dirty="0"/>
              <a:t>5</a:t>
            </a:r>
            <a:r>
              <a:rPr lang="zh-CN" altLang="zh-TW" sz="500" dirty="0"/>
              <a:t>項），共计</a:t>
            </a:r>
            <a:r>
              <a:rPr lang="en-US" altLang="zh-TW" sz="500" dirty="0"/>
              <a:t>240</a:t>
            </a:r>
            <a:r>
              <a:rPr lang="zh-CN" altLang="zh-TW" sz="500" dirty="0"/>
              <a:t>項</a:t>
            </a:r>
            <a:r>
              <a:rPr lang="zh-CN" altLang="en-US" sz="500" dirty="0"/>
              <a:t>。</a:t>
            </a:r>
            <a:endParaRPr lang="zh-TW" altLang="zh-TW" sz="500" dirty="0"/>
          </a:p>
        </p:txBody>
      </p:sp>
      <p:sp>
        <p:nvSpPr>
          <p:cNvPr id="17" name="Freeform 360"/>
          <p:cNvSpPr>
            <a:spLocks/>
          </p:cNvSpPr>
          <p:nvPr/>
        </p:nvSpPr>
        <p:spPr bwMode="auto">
          <a:xfrm>
            <a:off x="7302940" y="3772495"/>
            <a:ext cx="573088" cy="720725"/>
          </a:xfrm>
          <a:custGeom>
            <a:avLst/>
            <a:gdLst>
              <a:gd name="T0" fmla="*/ 0 w 361"/>
              <a:gd name="T1" fmla="*/ 0 h 454"/>
              <a:gd name="T2" fmla="*/ 361 w 361"/>
              <a:gd name="T3" fmla="*/ 0 h 454"/>
              <a:gd name="T4" fmla="*/ 361 w 361"/>
              <a:gd name="T5" fmla="*/ 324 h 454"/>
              <a:gd name="T6" fmla="*/ 227 w 361"/>
              <a:gd name="T7" fmla="*/ 324 h 454"/>
              <a:gd name="T8" fmla="*/ 227 w 361"/>
              <a:gd name="T9" fmla="*/ 394 h 454"/>
              <a:gd name="T10" fmla="*/ 272 w 361"/>
              <a:gd name="T11" fmla="*/ 394 h 454"/>
              <a:gd name="T12" fmla="*/ 181 w 361"/>
              <a:gd name="T13" fmla="*/ 454 h 454"/>
              <a:gd name="T14" fmla="*/ 89 w 361"/>
              <a:gd name="T15" fmla="*/ 394 h 454"/>
              <a:gd name="T16" fmla="*/ 135 w 361"/>
              <a:gd name="T17" fmla="*/ 394 h 454"/>
              <a:gd name="T18" fmla="*/ 135 w 361"/>
              <a:gd name="T19" fmla="*/ 324 h 454"/>
              <a:gd name="T20" fmla="*/ 0 w 361"/>
              <a:gd name="T21" fmla="*/ 324 h 454"/>
              <a:gd name="T22" fmla="*/ 0 w 361"/>
              <a:gd name="T23"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1" h="454">
                <a:moveTo>
                  <a:pt x="0" y="0"/>
                </a:moveTo>
                <a:lnTo>
                  <a:pt x="361" y="0"/>
                </a:lnTo>
                <a:lnTo>
                  <a:pt x="361" y="324"/>
                </a:lnTo>
                <a:lnTo>
                  <a:pt x="227" y="324"/>
                </a:lnTo>
                <a:lnTo>
                  <a:pt x="227" y="394"/>
                </a:lnTo>
                <a:lnTo>
                  <a:pt x="272" y="394"/>
                </a:lnTo>
                <a:lnTo>
                  <a:pt x="181" y="454"/>
                </a:lnTo>
                <a:lnTo>
                  <a:pt x="89" y="394"/>
                </a:lnTo>
                <a:lnTo>
                  <a:pt x="135" y="394"/>
                </a:lnTo>
                <a:lnTo>
                  <a:pt x="135" y="324"/>
                </a:lnTo>
                <a:lnTo>
                  <a:pt x="0" y="324"/>
                </a:lnTo>
                <a:lnTo>
                  <a:pt x="0" y="0"/>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rtl="1"/>
            <a:r>
              <a:rPr lang="en-US" altLang="zh-TW" sz="500" dirty="0"/>
              <a:t>2024</a:t>
            </a:r>
            <a:r>
              <a:rPr lang="zh-CN" altLang="zh-TW" sz="500" dirty="0"/>
              <a:t>年</a:t>
            </a:r>
            <a:r>
              <a:rPr lang="en-US" altLang="zh-CN" sz="500" dirty="0"/>
              <a:t>6</a:t>
            </a:r>
            <a:r>
              <a:rPr lang="zh-CN" altLang="zh-TW" sz="500" dirty="0"/>
              <a:t>月</a:t>
            </a:r>
            <a:r>
              <a:rPr lang="en-US" altLang="zh-CN" sz="500" dirty="0"/>
              <a:t>27</a:t>
            </a:r>
            <a:r>
              <a:rPr lang="zh-CN" altLang="zh-TW" sz="500" dirty="0"/>
              <a:t>日，</a:t>
            </a:r>
            <a:r>
              <a:rPr lang="en-US" altLang="zh-TW" sz="500" dirty="0"/>
              <a:t>ECHA</a:t>
            </a:r>
            <a:r>
              <a:rPr lang="zh-CN" altLang="zh-TW" sz="500" dirty="0"/>
              <a:t>發布第</a:t>
            </a:r>
            <a:r>
              <a:rPr lang="en-US" altLang="zh-CN" sz="500" dirty="0"/>
              <a:t>31</a:t>
            </a:r>
            <a:r>
              <a:rPr lang="zh-CN" altLang="zh-TW" sz="500" dirty="0"/>
              <a:t>批</a:t>
            </a:r>
            <a:r>
              <a:rPr lang="en-US" altLang="zh-TW" sz="500" dirty="0"/>
              <a:t>SVHC</a:t>
            </a:r>
            <a:r>
              <a:rPr lang="zh-CN" altLang="zh-TW" sz="500" dirty="0"/>
              <a:t>清单（</a:t>
            </a:r>
            <a:r>
              <a:rPr lang="en-US" altLang="zh-CN" sz="500" dirty="0"/>
              <a:t>1</a:t>
            </a:r>
            <a:r>
              <a:rPr lang="zh-CN" altLang="zh-TW" sz="500" dirty="0"/>
              <a:t>項），共计</a:t>
            </a:r>
            <a:r>
              <a:rPr lang="en-US" altLang="zh-TW" sz="500" dirty="0"/>
              <a:t>241</a:t>
            </a:r>
            <a:r>
              <a:rPr lang="zh-CN" altLang="zh-TW" sz="500" dirty="0"/>
              <a:t>項</a:t>
            </a:r>
            <a:r>
              <a:rPr lang="zh-CN" altLang="en-US" sz="500" dirty="0"/>
              <a:t>。</a:t>
            </a:r>
            <a:endParaRPr lang="zh-TW" altLang="zh-TW" sz="500" dirty="0"/>
          </a:p>
        </p:txBody>
      </p:sp>
      <p:sp>
        <p:nvSpPr>
          <p:cNvPr id="18" name="Freeform 360"/>
          <p:cNvSpPr>
            <a:spLocks/>
          </p:cNvSpPr>
          <p:nvPr/>
        </p:nvSpPr>
        <p:spPr bwMode="auto">
          <a:xfrm>
            <a:off x="7902847" y="3772495"/>
            <a:ext cx="573088" cy="720725"/>
          </a:xfrm>
          <a:custGeom>
            <a:avLst/>
            <a:gdLst>
              <a:gd name="T0" fmla="*/ 0 w 361"/>
              <a:gd name="T1" fmla="*/ 0 h 454"/>
              <a:gd name="T2" fmla="*/ 361 w 361"/>
              <a:gd name="T3" fmla="*/ 0 h 454"/>
              <a:gd name="T4" fmla="*/ 361 w 361"/>
              <a:gd name="T5" fmla="*/ 324 h 454"/>
              <a:gd name="T6" fmla="*/ 227 w 361"/>
              <a:gd name="T7" fmla="*/ 324 h 454"/>
              <a:gd name="T8" fmla="*/ 227 w 361"/>
              <a:gd name="T9" fmla="*/ 394 h 454"/>
              <a:gd name="T10" fmla="*/ 272 w 361"/>
              <a:gd name="T11" fmla="*/ 394 h 454"/>
              <a:gd name="T12" fmla="*/ 181 w 361"/>
              <a:gd name="T13" fmla="*/ 454 h 454"/>
              <a:gd name="T14" fmla="*/ 89 w 361"/>
              <a:gd name="T15" fmla="*/ 394 h 454"/>
              <a:gd name="T16" fmla="*/ 135 w 361"/>
              <a:gd name="T17" fmla="*/ 394 h 454"/>
              <a:gd name="T18" fmla="*/ 135 w 361"/>
              <a:gd name="T19" fmla="*/ 324 h 454"/>
              <a:gd name="T20" fmla="*/ 0 w 361"/>
              <a:gd name="T21" fmla="*/ 324 h 454"/>
              <a:gd name="T22" fmla="*/ 0 w 361"/>
              <a:gd name="T23"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1" h="454">
                <a:moveTo>
                  <a:pt x="0" y="0"/>
                </a:moveTo>
                <a:lnTo>
                  <a:pt x="361" y="0"/>
                </a:lnTo>
                <a:lnTo>
                  <a:pt x="361" y="324"/>
                </a:lnTo>
                <a:lnTo>
                  <a:pt x="227" y="324"/>
                </a:lnTo>
                <a:lnTo>
                  <a:pt x="227" y="394"/>
                </a:lnTo>
                <a:lnTo>
                  <a:pt x="272" y="394"/>
                </a:lnTo>
                <a:lnTo>
                  <a:pt x="181" y="454"/>
                </a:lnTo>
                <a:lnTo>
                  <a:pt x="89" y="394"/>
                </a:lnTo>
                <a:lnTo>
                  <a:pt x="135" y="394"/>
                </a:lnTo>
                <a:lnTo>
                  <a:pt x="135" y="324"/>
                </a:lnTo>
                <a:lnTo>
                  <a:pt x="0" y="324"/>
                </a:lnTo>
                <a:lnTo>
                  <a:pt x="0" y="0"/>
                </a:lnTo>
                <a:close/>
              </a:path>
            </a:pathLst>
          </a:cu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rtl="1"/>
            <a:r>
              <a:rPr lang="en-US" altLang="zh-TW" sz="500" dirty="0"/>
              <a:t>2024</a:t>
            </a:r>
            <a:r>
              <a:rPr lang="zh-CN" altLang="zh-TW" sz="500" dirty="0"/>
              <a:t>年</a:t>
            </a:r>
            <a:r>
              <a:rPr lang="en-US" altLang="zh-CN" sz="500" dirty="0"/>
              <a:t>11</a:t>
            </a:r>
            <a:r>
              <a:rPr lang="zh-CN" altLang="zh-TW" sz="500" dirty="0"/>
              <a:t>月</a:t>
            </a:r>
            <a:r>
              <a:rPr lang="en-US" altLang="zh-CN" sz="500" dirty="0"/>
              <a:t>7</a:t>
            </a:r>
            <a:r>
              <a:rPr lang="zh-CN" altLang="zh-TW" sz="500" dirty="0"/>
              <a:t>日，</a:t>
            </a:r>
            <a:r>
              <a:rPr lang="en-US" altLang="zh-TW" sz="500" dirty="0"/>
              <a:t>ECHA</a:t>
            </a:r>
            <a:r>
              <a:rPr lang="zh-CN" altLang="zh-TW" sz="500" dirty="0"/>
              <a:t>發布第</a:t>
            </a:r>
            <a:r>
              <a:rPr lang="en-US" altLang="zh-CN" sz="500" dirty="0"/>
              <a:t>32</a:t>
            </a:r>
            <a:r>
              <a:rPr lang="zh-CN" altLang="zh-TW" sz="500" dirty="0"/>
              <a:t>批</a:t>
            </a:r>
            <a:r>
              <a:rPr lang="en-US" altLang="zh-TW" sz="500" dirty="0"/>
              <a:t>SVHC</a:t>
            </a:r>
            <a:r>
              <a:rPr lang="zh-CN" altLang="zh-TW" sz="500" dirty="0"/>
              <a:t>清单（</a:t>
            </a:r>
            <a:r>
              <a:rPr lang="en-US" altLang="zh-CN" sz="500" dirty="0"/>
              <a:t>1</a:t>
            </a:r>
            <a:r>
              <a:rPr lang="zh-CN" altLang="zh-TW" sz="500" dirty="0"/>
              <a:t>項），共计</a:t>
            </a:r>
            <a:r>
              <a:rPr lang="en-US" altLang="zh-TW" sz="500" dirty="0"/>
              <a:t>242</a:t>
            </a:r>
            <a:r>
              <a:rPr lang="zh-CN" altLang="zh-TW" sz="500" dirty="0"/>
              <a:t>項</a:t>
            </a:r>
            <a:r>
              <a:rPr lang="zh-CN" altLang="en-US" sz="500" dirty="0"/>
              <a:t>。</a:t>
            </a:r>
            <a:endParaRPr lang="zh-TW" altLang="zh-TW" sz="500" dirty="0"/>
          </a:p>
        </p:txBody>
      </p:sp>
      <p:sp>
        <p:nvSpPr>
          <p:cNvPr id="19" name="Rectangle 381"/>
          <p:cNvSpPr>
            <a:spLocks noChangeArrowheads="1"/>
          </p:cNvSpPr>
          <p:nvPr/>
        </p:nvSpPr>
        <p:spPr bwMode="auto">
          <a:xfrm>
            <a:off x="6283894" y="4677492"/>
            <a:ext cx="20839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202</a:t>
            </a:r>
            <a:r>
              <a:rPr kumimoji="0" lang="en-US"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3</a:t>
            </a:r>
            <a:r>
              <a:rPr kumimoji="0" lang="zh-CN"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.0</a:t>
            </a:r>
            <a:r>
              <a:rPr lang="en-US" altLang="zh-CN" sz="500" dirty="0">
                <a:solidFill>
                  <a:srgbClr val="000000"/>
                </a:solidFill>
                <a:latin typeface="Calibri" pitchFamily="34" charset="0"/>
              </a:rPr>
              <a:t>6</a:t>
            </a:r>
            <a:endParaRPr kumimoji="0" lang="zh-CN" altLang="zh-CN" sz="1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20" name="Line 382"/>
          <p:cNvSpPr>
            <a:spLocks noChangeShapeType="1"/>
          </p:cNvSpPr>
          <p:nvPr/>
        </p:nvSpPr>
        <p:spPr bwMode="auto">
          <a:xfrm flipH="1">
            <a:off x="6388089" y="4486896"/>
            <a:ext cx="1588" cy="190596"/>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1" name="Rectangle 381"/>
          <p:cNvSpPr>
            <a:spLocks noChangeArrowheads="1"/>
          </p:cNvSpPr>
          <p:nvPr/>
        </p:nvSpPr>
        <p:spPr bwMode="auto">
          <a:xfrm>
            <a:off x="6880761" y="4677492"/>
            <a:ext cx="20839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202</a:t>
            </a:r>
            <a:r>
              <a:rPr kumimoji="0" lang="en-US"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4</a:t>
            </a:r>
            <a:r>
              <a:rPr kumimoji="0" lang="zh-CN"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.0</a:t>
            </a:r>
            <a:r>
              <a:rPr kumimoji="0" lang="en-US"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1</a:t>
            </a:r>
            <a:endParaRPr kumimoji="0" lang="zh-CN" altLang="zh-CN" sz="1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22" name="Line 382"/>
          <p:cNvSpPr>
            <a:spLocks noChangeShapeType="1"/>
          </p:cNvSpPr>
          <p:nvPr/>
        </p:nvSpPr>
        <p:spPr bwMode="auto">
          <a:xfrm flipH="1">
            <a:off x="6984956" y="4486896"/>
            <a:ext cx="1588" cy="190596"/>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3" name="Rectangle 381"/>
          <p:cNvSpPr>
            <a:spLocks noChangeArrowheads="1"/>
          </p:cNvSpPr>
          <p:nvPr/>
        </p:nvSpPr>
        <p:spPr bwMode="auto">
          <a:xfrm>
            <a:off x="7485289" y="4677492"/>
            <a:ext cx="20839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202</a:t>
            </a:r>
            <a:r>
              <a:rPr kumimoji="0" lang="en-US"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4</a:t>
            </a:r>
            <a:r>
              <a:rPr kumimoji="0" lang="zh-CN"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.0</a:t>
            </a:r>
            <a:r>
              <a:rPr kumimoji="0" lang="en-US"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6</a:t>
            </a:r>
            <a:endParaRPr kumimoji="0" lang="zh-CN" altLang="zh-CN" sz="1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24" name="Line 382"/>
          <p:cNvSpPr>
            <a:spLocks noChangeShapeType="1"/>
          </p:cNvSpPr>
          <p:nvPr/>
        </p:nvSpPr>
        <p:spPr bwMode="auto">
          <a:xfrm flipH="1">
            <a:off x="7589484" y="4486896"/>
            <a:ext cx="1588" cy="190596"/>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
        <p:nvSpPr>
          <p:cNvPr id="25" name="Rectangle 381"/>
          <p:cNvSpPr>
            <a:spLocks noChangeArrowheads="1"/>
          </p:cNvSpPr>
          <p:nvPr/>
        </p:nvSpPr>
        <p:spPr bwMode="auto">
          <a:xfrm>
            <a:off x="8085196" y="4677492"/>
            <a:ext cx="208390" cy="76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ea typeface="宋体" pitchFamily="2" charset="-122"/>
                <a:cs typeface="宋体" pitchFamily="2" charset="-122"/>
              </a:defRPr>
            </a:lvl1pPr>
            <a:lvl2pPr fontAlgn="base">
              <a:spcBef>
                <a:spcPct val="0"/>
              </a:spcBef>
              <a:spcAft>
                <a:spcPct val="0"/>
              </a:spcAft>
              <a:defRPr>
                <a:solidFill>
                  <a:schemeClr val="tx1"/>
                </a:solidFill>
                <a:latin typeface="Arial" pitchFamily="34" charset="0"/>
                <a:ea typeface="宋体" pitchFamily="2" charset="-122"/>
                <a:cs typeface="宋体" pitchFamily="2" charset="-122"/>
              </a:defRPr>
            </a:lvl2pPr>
            <a:lvl3pPr fontAlgn="base">
              <a:spcBef>
                <a:spcPct val="0"/>
              </a:spcBef>
              <a:spcAft>
                <a:spcPct val="0"/>
              </a:spcAft>
              <a:defRPr>
                <a:solidFill>
                  <a:schemeClr val="tx1"/>
                </a:solidFill>
                <a:latin typeface="Arial" pitchFamily="34" charset="0"/>
                <a:ea typeface="宋体" pitchFamily="2" charset="-122"/>
                <a:cs typeface="宋体" pitchFamily="2" charset="-122"/>
              </a:defRPr>
            </a:lvl3pPr>
            <a:lvl4pPr fontAlgn="base">
              <a:spcBef>
                <a:spcPct val="0"/>
              </a:spcBef>
              <a:spcAft>
                <a:spcPct val="0"/>
              </a:spcAft>
              <a:defRPr>
                <a:solidFill>
                  <a:schemeClr val="tx1"/>
                </a:solidFill>
                <a:latin typeface="Arial" pitchFamily="34" charset="0"/>
                <a:ea typeface="宋体" pitchFamily="2" charset="-122"/>
                <a:cs typeface="宋体" pitchFamily="2" charset="-122"/>
              </a:defRPr>
            </a:lvl4pPr>
            <a:lvl5pPr fontAlgn="base">
              <a:spcBef>
                <a:spcPct val="0"/>
              </a:spcBef>
              <a:spcAft>
                <a:spcPct val="0"/>
              </a:spcAft>
              <a:defRPr>
                <a:solidFill>
                  <a:schemeClr val="tx1"/>
                </a:solidFill>
                <a:latin typeface="Arial" pitchFamily="34" charset="0"/>
                <a:ea typeface="宋体" pitchFamily="2" charset="-122"/>
                <a:cs typeface="宋体" pitchFamily="2" charset="-122"/>
              </a:defRPr>
            </a:lvl5pPr>
            <a:lvl6pPr fontAlgn="base">
              <a:spcBef>
                <a:spcPct val="0"/>
              </a:spcBef>
              <a:spcAft>
                <a:spcPct val="0"/>
              </a:spcAft>
              <a:defRPr>
                <a:solidFill>
                  <a:schemeClr val="tx1"/>
                </a:solidFill>
                <a:latin typeface="Arial" pitchFamily="34" charset="0"/>
                <a:ea typeface="宋体" pitchFamily="2" charset="-122"/>
                <a:cs typeface="宋体" pitchFamily="2" charset="-122"/>
              </a:defRPr>
            </a:lvl6pPr>
            <a:lvl7pPr fontAlgn="base">
              <a:spcBef>
                <a:spcPct val="0"/>
              </a:spcBef>
              <a:spcAft>
                <a:spcPct val="0"/>
              </a:spcAft>
              <a:defRPr>
                <a:solidFill>
                  <a:schemeClr val="tx1"/>
                </a:solidFill>
                <a:latin typeface="Arial" pitchFamily="34" charset="0"/>
                <a:ea typeface="宋体" pitchFamily="2" charset="-122"/>
                <a:cs typeface="宋体" pitchFamily="2" charset="-122"/>
              </a:defRPr>
            </a:lvl7pPr>
            <a:lvl8pPr fontAlgn="base">
              <a:spcBef>
                <a:spcPct val="0"/>
              </a:spcBef>
              <a:spcAft>
                <a:spcPct val="0"/>
              </a:spcAft>
              <a:defRPr>
                <a:solidFill>
                  <a:schemeClr val="tx1"/>
                </a:solidFill>
                <a:latin typeface="Arial" pitchFamily="34" charset="0"/>
                <a:ea typeface="宋体" pitchFamily="2" charset="-122"/>
                <a:cs typeface="宋体" pitchFamily="2" charset="-122"/>
              </a:defRPr>
            </a:lvl8pPr>
            <a:lvl9pPr fontAlgn="base">
              <a:spcBef>
                <a:spcPct val="0"/>
              </a:spcBef>
              <a:spcAft>
                <a:spcPct val="0"/>
              </a:spcAft>
              <a:defRPr>
                <a:solidFill>
                  <a:schemeClr val="tx1"/>
                </a:solidFill>
                <a:latin typeface="Arial" pitchFamily="34" charset="0"/>
                <a:ea typeface="宋体" pitchFamily="2" charset="-122"/>
                <a:cs typeface="宋体"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zh-CN"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202</a:t>
            </a:r>
            <a:r>
              <a:rPr kumimoji="0" lang="en-US"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4</a:t>
            </a:r>
            <a:r>
              <a:rPr kumimoji="0" lang="zh-CN"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a:t>
            </a:r>
            <a:r>
              <a:rPr kumimoji="0" lang="en-US" altLang="zh-CN" sz="500" b="0" i="0" u="none" strike="noStrike" cap="none" normalizeH="0" baseline="0" dirty="0">
                <a:ln>
                  <a:noFill/>
                </a:ln>
                <a:solidFill>
                  <a:srgbClr val="000000"/>
                </a:solidFill>
                <a:effectLst/>
                <a:latin typeface="Calibri" pitchFamily="34" charset="0"/>
                <a:ea typeface="宋体" pitchFamily="2" charset="-122"/>
                <a:cs typeface="宋体" pitchFamily="2" charset="-122"/>
              </a:rPr>
              <a:t>11</a:t>
            </a:r>
            <a:endParaRPr kumimoji="0" lang="zh-CN" altLang="zh-CN" sz="1800" b="0" i="0" u="none" strike="noStrike" cap="none" normalizeH="0" baseline="0" dirty="0">
              <a:ln>
                <a:noFill/>
              </a:ln>
              <a:solidFill>
                <a:schemeClr val="tx1"/>
              </a:solidFill>
              <a:effectLst/>
              <a:latin typeface="Arial" pitchFamily="34" charset="0"/>
              <a:ea typeface="宋体" pitchFamily="2" charset="-122"/>
              <a:cs typeface="宋体" pitchFamily="2" charset="-122"/>
            </a:endParaRPr>
          </a:p>
        </p:txBody>
      </p:sp>
      <p:sp>
        <p:nvSpPr>
          <p:cNvPr id="26" name="Line 382"/>
          <p:cNvSpPr>
            <a:spLocks noChangeShapeType="1"/>
          </p:cNvSpPr>
          <p:nvPr/>
        </p:nvSpPr>
        <p:spPr bwMode="auto">
          <a:xfrm flipH="1">
            <a:off x="8189391" y="4486896"/>
            <a:ext cx="1588" cy="190596"/>
          </a:xfrm>
          <a:prstGeom prst="line">
            <a:avLst/>
          </a:prstGeom>
          <a:noFill/>
          <a:ln w="3175" cap="flat">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zh-CN" altLang="en-US"/>
          </a:p>
        </p:txBody>
      </p:sp>
    </p:spTree>
    <p:extLst>
      <p:ext uri="{BB962C8B-B14F-4D97-AF65-F5344CB8AC3E}">
        <p14:creationId xmlns:p14="http://schemas.microsoft.com/office/powerpoint/2010/main" val="327824038"/>
      </p:ext>
    </p:extLst>
  </p:cSld>
  <p:clrMapOvr>
    <a:masterClrMapping/>
  </p:clrMapOvr>
  <mc:AlternateContent xmlns:mc="http://schemas.openxmlformats.org/markup-compatibility/2006" xmlns:p14="http://schemas.microsoft.com/office/powerpoint/2010/main">
    <mc:Choice Requires="p14">
      <p:transition spd="slow" p14:dur="800" advTm="0">
        <p14:flythrough/>
      </p:transition>
    </mc:Choice>
    <mc:Fallback xmlns="">
      <p:transition spd="slow" advTm="0">
        <p:fade/>
      </p:transition>
    </mc:Fallback>
  </mc:AlternateContent>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bg1">
                <a:lumMod val="75000"/>
              </a:schemeClr>
            </a:gs>
            <a:gs pos="50000">
              <a:schemeClr val="bg1">
                <a:lumMod val="95000"/>
              </a:schemeClr>
            </a:gs>
            <a:gs pos="100000">
              <a:schemeClr val="bg1"/>
            </a:gs>
          </a:gsLst>
          <a:lin ang="2700000" scaled="1"/>
          <a:tileRect/>
        </a:gradFill>
        <a:ln w="12700">
          <a:gradFill>
            <a:gsLst>
              <a:gs pos="100000">
                <a:schemeClr val="bg1">
                  <a:lumMod val="75000"/>
                </a:schemeClr>
              </a:gs>
              <a:gs pos="50000">
                <a:schemeClr val="bg1">
                  <a:lumMod val="95000"/>
                </a:schemeClr>
              </a:gs>
              <a:gs pos="0">
                <a:schemeClr val="bg1"/>
              </a:gs>
            </a:gsLst>
            <a:lin ang="5400000" scaled="0"/>
          </a:gradFill>
        </a:ln>
        <a:effectLst>
          <a:outerShdw blurRad="254000" dist="190500" dir="3540000" sx="105000" sy="105000" algn="tl" rotWithShape="0">
            <a:srgbClr val="A44A00">
              <a:alpha val="25000"/>
            </a:srgbClr>
          </a:outerShdw>
        </a:effectLst>
      </a:spPr>
      <a:bodyPr rtlCol="0" anchor="ctr"/>
      <a:lstStyle>
        <a:defPPr algn="ctr">
          <a:defRPr>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2700000" scaled="1"/>
              <a:tileRect/>
            </a:gra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7229</TotalTime>
  <Words>630</Words>
  <Application>Microsoft Office PowerPoint</Application>
  <PresentationFormat>自訂</PresentationFormat>
  <Paragraphs>50</Paragraphs>
  <Slides>4</Slides>
  <Notes>2</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4</vt:i4>
      </vt:variant>
    </vt:vector>
  </HeadingPairs>
  <TitlesOfParts>
    <vt:vector size="11" baseType="lpstr">
      <vt:lpstr>Arial Unicode MS</vt:lpstr>
      <vt:lpstr>DengXian</vt:lpstr>
      <vt:lpstr>微软雅黑</vt:lpstr>
      <vt:lpstr>Arial</vt:lpstr>
      <vt:lpstr>Calibri</vt:lpstr>
      <vt:lpstr>Cambria</vt:lpstr>
      <vt:lpstr>Office 主题​​</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liu</dc:creator>
  <cp:lastModifiedBy>財會處 財務部</cp:lastModifiedBy>
  <cp:revision>330</cp:revision>
  <dcterms:created xsi:type="dcterms:W3CDTF">2015-10-15T23:19:00Z</dcterms:created>
  <dcterms:modified xsi:type="dcterms:W3CDTF">2025-04-11T07:13:18Z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2052-11.1.0.7875</vt:lpwstr>
  </property>
</Properties>
</file>