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6"/>
  </p:handoutMasterIdLst>
  <p:sldIdLst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6" y="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8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1F1E7-CCE4-4BD3-92EF-C3A6CA963379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9BEA0-88CA-49BC-B10D-9F014E8F7D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547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219325"/>
            <a:ext cx="8532812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6"/>
          <p:cNvSpPr txBox="1">
            <a:spLocks noChangeArrowheads="1"/>
          </p:cNvSpPr>
          <p:nvPr userDrawn="1"/>
        </p:nvSpPr>
        <p:spPr bwMode="auto">
          <a:xfrm>
            <a:off x="5940425" y="4111625"/>
            <a:ext cx="2952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TW" sz="200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http://www.solidyear.com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404813"/>
            <a:ext cx="5875338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2484438" y="2924175"/>
            <a:ext cx="44688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秀 育 公 司 簡 介 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09FEF-AC1F-4ACA-B762-9C82BC31601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59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5" grpId="0" autoUpdateAnimBg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23949-B720-4247-A337-84FFBEE09D4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5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5C807-CC7F-466C-A113-7AEB088E55E7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62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27088" y="1341438"/>
            <a:ext cx="38481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27588" y="1341438"/>
            <a:ext cx="38481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E1D9A-A3CA-4045-BADD-90831C0F98D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87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DD9AA-A6C6-4638-B17C-42A45054D63D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31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D865B-F5FC-4EFA-A6D6-2738239B573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9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B7A44-0227-4422-A82C-35A0ECA1BC6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3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7EAAE-A114-4E44-8B13-DDDD9E4F27E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48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7B102-14ED-4BCE-B51D-B779BCCA9D39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4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9771E-3C0F-4E70-9C74-7452FB13C7C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89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57975" y="188913"/>
            <a:ext cx="2017713" cy="59372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0075" y="188913"/>
            <a:ext cx="5905500" cy="59372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80112" y="5085184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C166E-98B5-4298-91E3-B3A0A067039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9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075" y="188913"/>
            <a:ext cx="8075613" cy="9937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27088" y="1341438"/>
            <a:ext cx="3848100" cy="4784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27588" y="1341438"/>
            <a:ext cx="3848100" cy="4784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44208" y="5373216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5274C-26B2-47C0-ACDB-9ED736D66348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02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0075" y="188913"/>
            <a:ext cx="8075613" cy="59372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23152-B1CE-4F32-B8B8-9958100F901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85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075" y="188913"/>
            <a:ext cx="8075613" cy="9937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27088" y="1341438"/>
            <a:ext cx="3848100" cy="4784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27588" y="1341438"/>
            <a:ext cx="3848100" cy="23161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827588" y="3810000"/>
            <a:ext cx="3848100" cy="23161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F2214-3CB4-4FA4-A952-C0C9B1F8EFF3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08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075" y="188913"/>
            <a:ext cx="8075613" cy="9937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27088" y="1341438"/>
            <a:ext cx="3848100" cy="4784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27588" y="1341438"/>
            <a:ext cx="3848100" cy="23161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827588" y="3810000"/>
            <a:ext cx="3848100" cy="23161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CA3A3-A7BF-4732-AC04-41B0264CAF1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58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2025/6/13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188913"/>
            <a:ext cx="807561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341438"/>
            <a:ext cx="78486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951B11-0BB0-4496-99C2-FF99CBE1008B}" type="slidenum">
              <a:rPr lang="zh-TW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39750" y="6524625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8ECD85F4-BE45-40A7-88C5-605DF38D0D79}" type="slidenum">
              <a:rPr lang="zh-TW" altLang="en-US" sz="1400" smtClean="0">
                <a:solidFill>
                  <a:srgbClr val="7039B3"/>
                </a:solidFill>
                <a:latin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TW" altLang="en-US" sz="1400" smtClean="0">
              <a:solidFill>
                <a:srgbClr val="7039B3"/>
              </a:solidFill>
              <a:latin typeface="Times New Roman" pitchFamily="18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6308725"/>
            <a:ext cx="19939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0" y="0"/>
            <a:ext cx="533400" cy="6896100"/>
            <a:chOff x="0" y="0"/>
            <a:chExt cx="336" cy="3100"/>
          </a:xfrm>
        </p:grpSpPr>
        <p:grpSp>
          <p:nvGrpSpPr>
            <p:cNvPr id="1034" name="Group 10"/>
            <p:cNvGrpSpPr>
              <a:grpSpLocks/>
            </p:cNvGrpSpPr>
            <p:nvPr/>
          </p:nvGrpSpPr>
          <p:grpSpPr bwMode="auto">
            <a:xfrm>
              <a:off x="0" y="0"/>
              <a:ext cx="336" cy="1051"/>
              <a:chOff x="0" y="0"/>
              <a:chExt cx="336" cy="1051"/>
            </a:xfrm>
          </p:grpSpPr>
          <p:sp>
            <p:nvSpPr>
              <p:cNvPr id="1047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6" cy="2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8" name="Rectangle 12"/>
              <p:cNvSpPr>
                <a:spLocks noChangeArrowheads="1"/>
              </p:cNvSpPr>
              <p:nvPr/>
            </p:nvSpPr>
            <p:spPr bwMode="auto">
              <a:xfrm>
                <a:off x="0" y="208"/>
                <a:ext cx="336" cy="218"/>
              </a:xfrm>
              <a:prstGeom prst="rect">
                <a:avLst/>
              </a:prstGeom>
              <a:solidFill>
                <a:srgbClr val="3A39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9" name="Rectangle 13"/>
              <p:cNvSpPr>
                <a:spLocks noChangeArrowheads="1"/>
              </p:cNvSpPr>
              <p:nvPr/>
            </p:nvSpPr>
            <p:spPr bwMode="auto">
              <a:xfrm>
                <a:off x="0" y="416"/>
                <a:ext cx="336" cy="219"/>
              </a:xfrm>
              <a:prstGeom prst="rect">
                <a:avLst/>
              </a:prstGeom>
              <a:solidFill>
                <a:srgbClr val="4543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0" name="Rectangle 14"/>
              <p:cNvSpPr>
                <a:spLocks noChangeArrowheads="1"/>
              </p:cNvSpPr>
              <p:nvPr/>
            </p:nvSpPr>
            <p:spPr bwMode="auto">
              <a:xfrm>
                <a:off x="0" y="624"/>
                <a:ext cx="336" cy="218"/>
              </a:xfrm>
              <a:prstGeom prst="rect">
                <a:avLst/>
              </a:prstGeom>
              <a:solidFill>
                <a:srgbClr val="2870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1" name="Rectangle 15"/>
              <p:cNvSpPr>
                <a:spLocks noChangeArrowheads="1"/>
              </p:cNvSpPr>
              <p:nvPr/>
            </p:nvSpPr>
            <p:spPr bwMode="auto">
              <a:xfrm>
                <a:off x="0" y="832"/>
                <a:ext cx="336" cy="219"/>
              </a:xfrm>
              <a:prstGeom prst="rect">
                <a:avLst/>
              </a:prstGeom>
              <a:solidFill>
                <a:srgbClr val="118D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5" name="Group 16"/>
            <p:cNvGrpSpPr>
              <a:grpSpLocks/>
            </p:cNvGrpSpPr>
            <p:nvPr/>
          </p:nvGrpSpPr>
          <p:grpSpPr bwMode="auto">
            <a:xfrm>
              <a:off x="0" y="2049"/>
              <a:ext cx="336" cy="1051"/>
              <a:chOff x="0" y="0"/>
              <a:chExt cx="336" cy="1051"/>
            </a:xfrm>
          </p:grpSpPr>
          <p:sp>
            <p:nvSpPr>
              <p:cNvPr id="1042" name="Rectangle 1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6" cy="219"/>
              </a:xfrm>
              <a:prstGeom prst="rect">
                <a:avLst/>
              </a:prstGeom>
              <a:solidFill>
                <a:srgbClr val="8707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Rectangle 18"/>
              <p:cNvSpPr>
                <a:spLocks noChangeArrowheads="1"/>
              </p:cNvSpPr>
              <p:nvPr/>
            </p:nvSpPr>
            <p:spPr bwMode="auto">
              <a:xfrm>
                <a:off x="0" y="208"/>
                <a:ext cx="336" cy="218"/>
              </a:xfrm>
              <a:prstGeom prst="rect">
                <a:avLst/>
              </a:prstGeom>
              <a:solidFill>
                <a:srgbClr val="9807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Rectangle 19"/>
              <p:cNvSpPr>
                <a:spLocks noChangeArrowheads="1"/>
              </p:cNvSpPr>
              <p:nvPr/>
            </p:nvSpPr>
            <p:spPr bwMode="auto">
              <a:xfrm>
                <a:off x="0" y="416"/>
                <a:ext cx="336" cy="219"/>
              </a:xfrm>
              <a:prstGeom prst="rect">
                <a:avLst/>
              </a:prstGeom>
              <a:solidFill>
                <a:srgbClr val="B807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Rectangle 20"/>
              <p:cNvSpPr>
                <a:spLocks noChangeArrowheads="1"/>
              </p:cNvSpPr>
              <p:nvPr/>
            </p:nvSpPr>
            <p:spPr bwMode="auto">
              <a:xfrm>
                <a:off x="0" y="624"/>
                <a:ext cx="336" cy="218"/>
              </a:xfrm>
              <a:prstGeom prst="rect">
                <a:avLst/>
              </a:prstGeom>
              <a:solidFill>
                <a:srgbClr val="D606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6" name="Rectangle 21"/>
              <p:cNvSpPr>
                <a:spLocks noChangeArrowheads="1"/>
              </p:cNvSpPr>
              <p:nvPr/>
            </p:nvSpPr>
            <p:spPr bwMode="auto">
              <a:xfrm>
                <a:off x="0" y="832"/>
                <a:ext cx="336" cy="219"/>
              </a:xfrm>
              <a:prstGeom prst="rect">
                <a:avLst/>
              </a:prstGeom>
              <a:solidFill>
                <a:srgbClr val="F30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6" name="Group 22"/>
            <p:cNvGrpSpPr>
              <a:grpSpLocks/>
            </p:cNvGrpSpPr>
            <p:nvPr/>
          </p:nvGrpSpPr>
          <p:grpSpPr bwMode="auto">
            <a:xfrm>
              <a:off x="0" y="1051"/>
              <a:ext cx="336" cy="1031"/>
              <a:chOff x="0" y="0"/>
              <a:chExt cx="336" cy="983"/>
            </a:xfrm>
          </p:grpSpPr>
          <p:sp>
            <p:nvSpPr>
              <p:cNvPr id="1037" name="Rectangle 2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6" cy="215"/>
              </a:xfrm>
              <a:prstGeom prst="rect">
                <a:avLst/>
              </a:pr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8" name="Rectangle 24"/>
              <p:cNvSpPr>
                <a:spLocks noChangeArrowheads="1"/>
              </p:cNvSpPr>
              <p:nvPr/>
            </p:nvSpPr>
            <p:spPr bwMode="auto">
              <a:xfrm>
                <a:off x="0" y="192"/>
                <a:ext cx="336" cy="215"/>
              </a:xfrm>
              <a:prstGeom prst="rect">
                <a:avLst/>
              </a:prstGeom>
              <a:solidFill>
                <a:srgbClr val="00A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Rectangle 25"/>
              <p:cNvSpPr>
                <a:spLocks noChangeArrowheads="1"/>
              </p:cNvSpPr>
              <p:nvPr/>
            </p:nvSpPr>
            <p:spPr bwMode="auto">
              <a:xfrm>
                <a:off x="0" y="384"/>
                <a:ext cx="336" cy="215"/>
              </a:xfrm>
              <a:prstGeom prst="rect">
                <a:avLst/>
              </a:prstGeom>
              <a:solidFill>
                <a:srgbClr val="00B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Rectangle 26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336" cy="215"/>
              </a:xfrm>
              <a:prstGeom prst="rect">
                <a:avLst/>
              </a:prstGeom>
              <a:solidFill>
                <a:srgbClr val="00D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Rectangle 27"/>
              <p:cNvSpPr>
                <a:spLocks noChangeArrowheads="1"/>
              </p:cNvSpPr>
              <p:nvPr/>
            </p:nvSpPr>
            <p:spPr bwMode="auto">
              <a:xfrm>
                <a:off x="0" y="768"/>
                <a:ext cx="336" cy="215"/>
              </a:xfrm>
              <a:prstGeom prst="rect">
                <a:avLst/>
              </a:prstGeom>
              <a:solidFill>
                <a:srgbClr val="00E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185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新細明體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新細明體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0075" y="-85055"/>
            <a:ext cx="8075613" cy="993775"/>
          </a:xfrm>
        </p:spPr>
        <p:txBody>
          <a:bodyPr/>
          <a:lstStyle/>
          <a:p>
            <a:r>
              <a:rPr lang="zh-TW" altLang="en-US" dirty="0" smtClean="0">
                <a:ea typeface="標楷體" panose="03000509000000000000" pitchFamily="65" charset="-120"/>
              </a:rPr>
              <a:t>員工福利計劃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836712"/>
            <a:ext cx="43924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+mj-lt"/>
                <a:ea typeface="標楷體" panose="03000509000000000000" pitchFamily="65" charset="-120"/>
              </a:rPr>
              <a:t>人才是公司最重要的資產，有健康快樂的員工，才有高效率的企業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，秀育致力提供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給員工一個樂活的職場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環境，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透過多樣化的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福利設施，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讓同仁於工作及休閒活動中醞釀創意與活力。基本福利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除了生日禮金</a:t>
            </a:r>
            <a:r>
              <a:rPr lang="en-US" altLang="zh-TW" dirty="0" smtClean="0">
                <a:latin typeface="+mj-lt"/>
                <a:ea typeface="標楷體" panose="03000509000000000000" pitchFamily="65" charset="-120"/>
              </a:rPr>
              <a:t>/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節日禮券外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，並提供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結婚、生育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、住院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補助等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不同額度的貼心補助津貼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endParaRPr lang="en-US" altLang="zh-TW" dirty="0">
              <a:latin typeface="+mj-lt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+mj-lt"/>
                <a:ea typeface="標楷體" panose="03000509000000000000" pitchFamily="65" charset="-120"/>
              </a:rPr>
              <a:t>為促進工作與生活平衡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關心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員工工作壓力、職家衝突、男女溝通差異等開設多堂課程，如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【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情緒芳療與自我照顧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】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【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練習與家人相愛，不相礙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】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【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男女大不同，怎麼溝才會通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】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等講座課程。</a:t>
            </a:r>
          </a:p>
          <a:p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為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使員工在工作忙碌之餘仍能夠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適度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抒壓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促進員工情誼，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也時常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舉辦員工餐敘活動，並鼓勵員工眷屬共同參加員工旅遊，將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關懷的觸角延伸至員工家庭，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凝聚秀育大家庭的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歸屬感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+mj-lt"/>
              <a:ea typeface="標楷體" panose="03000509000000000000" pitchFamily="65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033" y="887512"/>
            <a:ext cx="1890210" cy="252028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568" y="900212"/>
            <a:ext cx="1836204" cy="252028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856" y="3585592"/>
            <a:ext cx="1834446" cy="2445928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033" y="3593877"/>
            <a:ext cx="1890210" cy="240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37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0075" y="-85055"/>
            <a:ext cx="8075613" cy="993775"/>
          </a:xfrm>
        </p:spPr>
        <p:txBody>
          <a:bodyPr/>
          <a:lstStyle/>
          <a:p>
            <a:r>
              <a:rPr lang="zh-TW" altLang="en-US" dirty="0" smtClean="0">
                <a:ea typeface="標楷體" panose="03000509000000000000" pitchFamily="65" charset="-120"/>
              </a:rPr>
              <a:t>員工福利計劃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558003"/>
              </p:ext>
            </p:extLst>
          </p:nvPr>
        </p:nvGraphicFramePr>
        <p:xfrm>
          <a:off x="679376" y="881884"/>
          <a:ext cx="8280920" cy="5427436"/>
        </p:xfrm>
        <a:graphic>
          <a:graphicData uri="http://schemas.openxmlformats.org/drawingml/2006/table">
            <a:tbl>
              <a:tblPr/>
              <a:tblGrid>
                <a:gridCol w="1481141"/>
                <a:gridCol w="6799779"/>
              </a:tblGrid>
              <a:tr h="36914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獎金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年終獎金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(1.5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個月全薪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、中秋獎金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(0.5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個月全薪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，依營運狀況與績效表現發放員工分紅，另有專利獎勵金、提案改善獎勵金等激勵制度。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生日禮金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公司發放禮金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2000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元祝賀當月壽星生日快樂。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節日禮券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公司發放禮券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2000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元慰勞全體同仁佳節愉快。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員工聚餐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每人每月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500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元額度內讓員工餐敘，聯絡情誼。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員工旅遊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每年由福委會規畫國內外旅遊，讓同仁放鬆充電。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(110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年員旅補助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萬元，年資半年以上一年未滿者補助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萬元。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進修補助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公司與您一同成長，每人每年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3000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元額度的學習津貼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不限原專業職能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，迎接每一年成長的自己。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車位補助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協理級以上主管提供停車位，經副理級主管申請車位核可者，每月補助車位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1800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元。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婚育奠儀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結婚禮金、生育津貼、喪葬奠儀、住院慰問金、重大傷病及急難救助金等補助。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員工團膳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彰化同仁享有免費美味健康團膳，台北同仁提供伙食津貼補助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2000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元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併於薪資發放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完善保險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除法定勞健保外，提供免費完整的團體保險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含壽險、意外傷害、住院醫療等險種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優於法令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的</a:t>
                      </a:r>
                      <a:endParaRPr lang="en-US" altLang="zh-TW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標楷體" panose="03000509000000000000" pitchFamily="65" charset="-120"/>
                      </a:endParaRPr>
                    </a:p>
                    <a:p>
                      <a:pPr algn="ctr" fontAlgn="ctr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請假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扣款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女性員工每月半日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(4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小時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給薪生理假、每月事病假合計三日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含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內，只扣底薪，不扣各類加給。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19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幸福彈性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的</a:t>
                      </a:r>
                      <a:endParaRPr lang="en-US" altLang="zh-TW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標楷體" panose="03000509000000000000" pitchFamily="65" charset="-120"/>
                      </a:endParaRPr>
                    </a:p>
                    <a:p>
                      <a:pPr algn="ctr" fontAlgn="ctr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出勤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制度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上班有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分鐘緩衝遲到時間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下班免遞延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、午休提前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分鐘休息避免尖峰人潮、員工照顧家庭成員需要，允許員工於不變更每日正常工作時數下，在一小時範圍內，彈性調整工作開始及終止之時間。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24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員工協助方案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注重員工生活與工作平衡，關心員工工作壓力、職家衝突、男女溝通差異等開設多堂課程，如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【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情緒芳療與自我照顧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】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【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練習與家人相愛，不相礙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】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【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男女大不同，怎麼溝才會通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】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等講座課程。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0075" y="-85055"/>
            <a:ext cx="8075613" cy="993775"/>
          </a:xfrm>
        </p:spPr>
        <p:txBody>
          <a:bodyPr/>
          <a:lstStyle/>
          <a:p>
            <a:r>
              <a:rPr lang="zh-TW" altLang="zh-TW" dirty="0" smtClean="0">
                <a:ea typeface="標楷體" panose="03000509000000000000" pitchFamily="65" charset="-120"/>
              </a:rPr>
              <a:t>員工</a:t>
            </a:r>
            <a:r>
              <a:rPr lang="zh-TW" altLang="zh-TW" dirty="0">
                <a:ea typeface="標楷體" panose="03000509000000000000" pitchFamily="65" charset="-120"/>
              </a:rPr>
              <a:t>退休制度</a:t>
            </a:r>
            <a:r>
              <a:rPr lang="zh-TW" altLang="zh-TW" dirty="0" smtClean="0">
                <a:ea typeface="標楷體" panose="03000509000000000000" pitchFamily="65" charset="-120"/>
              </a:rPr>
              <a:t>與實施</a:t>
            </a:r>
            <a:r>
              <a:rPr lang="zh-TW" altLang="zh-TW" dirty="0">
                <a:ea typeface="標楷體" panose="03000509000000000000" pitchFamily="65" charset="-120"/>
              </a:rPr>
              <a:t>情形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99592" y="908720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dirty="0">
                <a:latin typeface="+mj-lt"/>
                <a:ea typeface="標楷體" panose="03000509000000000000" pitchFamily="65" charset="-120"/>
              </a:rPr>
              <a:t>本公司秉持以人為本的理念，積極保障員工退休後的經濟生活，特依勞工退休金條例（勞退新制）辦理退休金制度如下</a:t>
            </a:r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endParaRPr lang="zh-TW" altLang="zh-TW" dirty="0">
              <a:latin typeface="+mj-lt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+mj-lt"/>
                <a:ea typeface="標楷體" panose="03000509000000000000" pitchFamily="65" charset="-120"/>
              </a:rPr>
              <a:t>雇主足額提撥率：本公司為員工每月確實提撥員工退休金，提撥率不低於員工每月工資百分之六</a:t>
            </a:r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endParaRPr lang="zh-TW" altLang="zh-TW" dirty="0">
              <a:latin typeface="+mj-lt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+mj-lt"/>
                <a:ea typeface="標楷體" panose="03000509000000000000" pitchFamily="65" charset="-120"/>
              </a:rPr>
              <a:t>鼓勵員工自願提繳：本公司宣導鼓勵員工自願提繳退休金，除可享有政府保證</a:t>
            </a:r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收益，</a:t>
            </a:r>
            <a:r>
              <a:rPr lang="zh-TW" altLang="zh-TW" dirty="0">
                <a:latin typeface="+mj-lt"/>
                <a:ea typeface="標楷體" panose="03000509000000000000" pitchFamily="65" charset="-120"/>
              </a:rPr>
              <a:t>保障退休金收益穩定成長，另具有節稅效益</a:t>
            </a:r>
            <a:r>
              <a:rPr lang="en-US" altLang="zh-TW" dirty="0">
                <a:latin typeface="+mj-lt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+mj-lt"/>
                <a:ea typeface="標楷體" panose="03000509000000000000" pitchFamily="65" charset="-120"/>
              </a:rPr>
              <a:t>自願提繳之退休金可於當年個人綜合所得總額中扣除，節省稅務支出</a:t>
            </a:r>
            <a:r>
              <a:rPr lang="en-US" altLang="zh-TW" dirty="0">
                <a:latin typeface="+mj-lt"/>
                <a:ea typeface="標楷體" panose="03000509000000000000" pitchFamily="65" charset="-120"/>
              </a:rPr>
              <a:t>)</a:t>
            </a:r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退休金</a:t>
            </a:r>
            <a:r>
              <a:rPr lang="zh-TW" altLang="zh-TW" dirty="0">
                <a:latin typeface="+mj-lt"/>
                <a:ea typeface="標楷體" panose="03000509000000000000" pitchFamily="65" charset="-120"/>
              </a:rPr>
              <a:t>諮詢服務：屆齡退休年齡之員工，本公司提供完善之退休金諮詢服務，透過以上完善的退休金制度，本公司致力於為員工打造安心無虞的退休生活</a:t>
            </a:r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endParaRPr lang="zh-TW" altLang="zh-TW" dirty="0">
              <a:latin typeface="+mj-lt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+mj-lt"/>
                <a:ea typeface="標楷體" panose="03000509000000000000" pitchFamily="65" charset="-120"/>
              </a:rPr>
              <a:t>本公司中國之子公司員工，享有由中國政府運營的退休福利計畫的權益</a:t>
            </a:r>
            <a:r>
              <a:rPr lang="en-US" altLang="zh-TW" dirty="0">
                <a:latin typeface="+mj-lt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+mj-lt"/>
                <a:ea typeface="標楷體" panose="03000509000000000000" pitchFamily="65" charset="-120"/>
              </a:rPr>
              <a:t>五險一金之養老保險</a:t>
            </a:r>
            <a:r>
              <a:rPr lang="en-US" altLang="zh-TW" dirty="0">
                <a:latin typeface="+mj-lt"/>
                <a:ea typeface="標楷體" panose="03000509000000000000" pitchFamily="65" charset="-120"/>
              </a:rPr>
              <a:t>)</a:t>
            </a:r>
            <a:r>
              <a:rPr lang="zh-TW" altLang="zh-TW" dirty="0">
                <a:latin typeface="+mj-lt"/>
                <a:ea typeface="標楷體" panose="03000509000000000000" pitchFamily="65" charset="-120"/>
              </a:rPr>
              <a:t>，這也是公司對員工福利的重要承諾之一。根據政府規定，我們會根據員工的薪資比例，定期向退休福利計畫進行繳納，以確保員工在退休後能夠享受到充裕的福利待遇。</a:t>
            </a:r>
            <a:endParaRPr lang="zh-TW" altLang="en-US" dirty="0">
              <a:latin typeface="+mj-lt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688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預設簡報設計">
  <a:themeElements>
    <a:clrScheme name="1_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預設簡報設計">
      <a:majorFont>
        <a:latin typeface="Times New Roman"/>
        <a:ea typeface="華康中圓體"/>
        <a:cs typeface=""/>
      </a:majorFont>
      <a:minorFont>
        <a:latin typeface="Times New Roman"/>
        <a:ea typeface="華康中圓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845</Words>
  <Application>Microsoft Office PowerPoint</Application>
  <PresentationFormat>如螢幕大小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3</vt:i4>
      </vt:variant>
    </vt:vector>
  </HeadingPairs>
  <TitlesOfParts>
    <vt:vector size="5" baseType="lpstr">
      <vt:lpstr>Office 佈景主題</vt:lpstr>
      <vt:lpstr>1_預設簡報設計</vt:lpstr>
      <vt:lpstr>員工福利計劃</vt:lpstr>
      <vt:lpstr>員工福利計劃</vt:lpstr>
      <vt:lpstr>員工退休制度與實施情形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2017年度會議報告     人力資源處</dc:title>
  <dc:creator>Angel</dc:creator>
  <cp:lastModifiedBy>Jory</cp:lastModifiedBy>
  <cp:revision>115</cp:revision>
  <dcterms:created xsi:type="dcterms:W3CDTF">2018-01-10T03:33:43Z</dcterms:created>
  <dcterms:modified xsi:type="dcterms:W3CDTF">2025-06-13T02:07:44Z</dcterms:modified>
</cp:coreProperties>
</file>